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303" r:id="rId2"/>
    <p:sldId id="304" r:id="rId3"/>
    <p:sldId id="305" r:id="rId4"/>
    <p:sldId id="330" r:id="rId5"/>
    <p:sldId id="331" r:id="rId6"/>
    <p:sldId id="332" r:id="rId7"/>
    <p:sldId id="333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257" r:id="rId33"/>
    <p:sldId id="258" r:id="rId34"/>
    <p:sldId id="259" r:id="rId35"/>
    <p:sldId id="260" r:id="rId36"/>
    <p:sldId id="261" r:id="rId37"/>
    <p:sldId id="262" r:id="rId38"/>
    <p:sldId id="263" r:id="rId39"/>
    <p:sldId id="264" r:id="rId40"/>
    <p:sldId id="265" r:id="rId41"/>
    <p:sldId id="266" r:id="rId42"/>
    <p:sldId id="267" r:id="rId43"/>
    <p:sldId id="268" r:id="rId44"/>
    <p:sldId id="269" r:id="rId45"/>
    <p:sldId id="270" r:id="rId46"/>
    <p:sldId id="271" r:id="rId47"/>
    <p:sldId id="272" r:id="rId48"/>
    <p:sldId id="273" r:id="rId49"/>
    <p:sldId id="274" r:id="rId50"/>
    <p:sldId id="275" r:id="rId51"/>
    <p:sldId id="302" r:id="rId5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37" autoAdjust="0"/>
    <p:restoredTop sz="94660"/>
  </p:normalViewPr>
  <p:slideViewPr>
    <p:cSldViewPr>
      <p:cViewPr varScale="1">
        <p:scale>
          <a:sx n="65" d="100"/>
          <a:sy n="65" d="100"/>
        </p:scale>
        <p:origin x="-157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4" Type="http://schemas.openxmlformats.org/officeDocument/2006/relationships/image" Target="../media/image30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1.wmf"/><Relationship Id="rId1" Type="http://schemas.openxmlformats.org/officeDocument/2006/relationships/image" Target="../media/image70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w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95.wmf"/><Relationship Id="rId1" Type="http://schemas.openxmlformats.org/officeDocument/2006/relationships/image" Target="../media/image94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w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wmf"/><Relationship Id="rId1" Type="http://schemas.openxmlformats.org/officeDocument/2006/relationships/image" Target="../media/image128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4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C3649F-CE49-4C33-B787-246F495F2E68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618ED8-BCF2-47CB-9D35-E194EAB9F90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307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D3080-D55F-4CD1-83BE-7502BA7F4F13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31820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81AF-64AB-4F59-8ABF-E5EDD18E9843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F93EA-B920-4771-84B9-1B84542AB3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4371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81AF-64AB-4F59-8ABF-E5EDD18E9843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F93EA-B920-4771-84B9-1B84542AB3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759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81AF-64AB-4F59-8ABF-E5EDD18E9843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F93EA-B920-4771-84B9-1B84542AB3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3719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81AF-64AB-4F59-8ABF-E5EDD18E9843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F93EA-B920-4771-84B9-1B84542AB3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35206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81AF-64AB-4F59-8ABF-E5EDD18E9843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F93EA-B920-4771-84B9-1B84542AB3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765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81AF-64AB-4F59-8ABF-E5EDD18E9843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F93EA-B920-4771-84B9-1B84542AB3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3119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81AF-64AB-4F59-8ABF-E5EDD18E9843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F93EA-B920-4771-84B9-1B84542AB3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088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81AF-64AB-4F59-8ABF-E5EDD18E9843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F93EA-B920-4771-84B9-1B84542AB3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9838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81AF-64AB-4F59-8ABF-E5EDD18E9843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F93EA-B920-4771-84B9-1B84542AB3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544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81AF-64AB-4F59-8ABF-E5EDD18E9843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F93EA-B920-4771-84B9-1B84542AB3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571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81AF-64AB-4F59-8ABF-E5EDD18E9843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F93EA-B920-4771-84B9-1B84542AB3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1076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381AF-64AB-4F59-8ABF-E5EDD18E9843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F93EA-B920-4771-84B9-1B84542AB3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6919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26.wmf"/><Relationship Id="rId5" Type="http://schemas.openxmlformats.org/officeDocument/2006/relationships/image" Target="../media/image23.wmf"/><Relationship Id="rId10" Type="http://schemas.openxmlformats.org/officeDocument/2006/relationships/oleObject" Target="../embeddings/oleObject24.bin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5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1.png"/><Relationship Id="rId7" Type="http://schemas.openxmlformats.org/officeDocument/2006/relationships/image" Target="../media/image28.wmf"/><Relationship Id="rId12" Type="http://schemas.openxmlformats.org/officeDocument/2006/relationships/image" Target="../media/image3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6.bin"/><Relationship Id="rId11" Type="http://schemas.openxmlformats.org/officeDocument/2006/relationships/oleObject" Target="../embeddings/oleObject28.bin"/><Relationship Id="rId5" Type="http://schemas.openxmlformats.org/officeDocument/2006/relationships/image" Target="../media/image27.wmf"/><Relationship Id="rId10" Type="http://schemas.openxmlformats.org/officeDocument/2006/relationships/image" Target="../media/image29.wmf"/><Relationship Id="rId4" Type="http://schemas.openxmlformats.org/officeDocument/2006/relationships/oleObject" Target="../embeddings/oleObject25.bin"/><Relationship Id="rId9" Type="http://schemas.openxmlformats.org/officeDocument/2006/relationships/oleObject" Target="../embeddings/oleObject27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oleObject" Target="../embeddings/oleObject33.bin"/><Relationship Id="rId3" Type="http://schemas.openxmlformats.org/officeDocument/2006/relationships/image" Target="../media/image38.png"/><Relationship Id="rId7" Type="http://schemas.openxmlformats.org/officeDocument/2006/relationships/image" Target="../media/image34.wmf"/><Relationship Id="rId12" Type="http://schemas.openxmlformats.org/officeDocument/2006/relationships/image" Target="../media/image3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0.bin"/><Relationship Id="rId11" Type="http://schemas.openxmlformats.org/officeDocument/2006/relationships/oleObject" Target="../embeddings/oleObject32.bin"/><Relationship Id="rId5" Type="http://schemas.openxmlformats.org/officeDocument/2006/relationships/image" Target="../media/image33.wmf"/><Relationship Id="rId10" Type="http://schemas.openxmlformats.org/officeDocument/2006/relationships/image" Target="../media/image35.wmf"/><Relationship Id="rId4" Type="http://schemas.openxmlformats.org/officeDocument/2006/relationships/oleObject" Target="../embeddings/oleObject29.bin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37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2.png"/><Relationship Id="rId5" Type="http://schemas.openxmlformats.org/officeDocument/2006/relationships/image" Target="../media/image40.wmf"/><Relationship Id="rId4" Type="http://schemas.openxmlformats.org/officeDocument/2006/relationships/oleObject" Target="../embeddings/oleObject34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5.bin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4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45.png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51.png"/><Relationship Id="rId5" Type="http://schemas.openxmlformats.org/officeDocument/2006/relationships/image" Target="../media/image50.wmf"/><Relationship Id="rId4" Type="http://schemas.openxmlformats.org/officeDocument/2006/relationships/oleObject" Target="../embeddings/oleObject37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55.png"/><Relationship Id="rId5" Type="http://schemas.openxmlformats.org/officeDocument/2006/relationships/image" Target="../media/image53.wmf"/><Relationship Id="rId4" Type="http://schemas.openxmlformats.org/officeDocument/2006/relationships/oleObject" Target="../embeddings/oleObject38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image" Target="../media/image61.png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62.png"/><Relationship Id="rId5" Type="http://schemas.openxmlformats.org/officeDocument/2006/relationships/image" Target="../media/image59.wmf"/><Relationship Id="rId4" Type="http://schemas.openxmlformats.org/officeDocument/2006/relationships/oleObject" Target="../embeddings/oleObject40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63.wmf"/><Relationship Id="rId4" Type="http://schemas.openxmlformats.org/officeDocument/2006/relationships/oleObject" Target="../embeddings/oleObject42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image" Target="../media/image67.png"/><Relationship Id="rId7" Type="http://schemas.openxmlformats.org/officeDocument/2006/relationships/image" Target="../media/image6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65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68.png"/><Relationship Id="rId9" Type="http://schemas.openxmlformats.org/officeDocument/2006/relationships/image" Target="../media/image66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75.png"/><Relationship Id="rId11" Type="http://schemas.openxmlformats.org/officeDocument/2006/relationships/image" Target="../media/image71.wmf"/><Relationship Id="rId5" Type="http://schemas.openxmlformats.org/officeDocument/2006/relationships/image" Target="../media/image74.png"/><Relationship Id="rId10" Type="http://schemas.openxmlformats.org/officeDocument/2006/relationships/oleObject" Target="../embeddings/oleObject46.bin"/><Relationship Id="rId4" Type="http://schemas.openxmlformats.org/officeDocument/2006/relationships/image" Target="../media/image73.png"/><Relationship Id="rId9" Type="http://schemas.openxmlformats.org/officeDocument/2006/relationships/image" Target="../media/image7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81.wmf"/><Relationship Id="rId4" Type="http://schemas.openxmlformats.org/officeDocument/2006/relationships/oleObject" Target="../embeddings/oleObject47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84.png"/><Relationship Id="rId4" Type="http://schemas.openxmlformats.org/officeDocument/2006/relationships/image" Target="../media/image83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85.wmf"/><Relationship Id="rId4" Type="http://schemas.openxmlformats.org/officeDocument/2006/relationships/oleObject" Target="../embeddings/oleObject49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87.wmf"/><Relationship Id="rId4" Type="http://schemas.openxmlformats.org/officeDocument/2006/relationships/oleObject" Target="../embeddings/oleObject50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89.wmf"/><Relationship Id="rId4" Type="http://schemas.openxmlformats.org/officeDocument/2006/relationships/oleObject" Target="../embeddings/oleObject5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91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9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image" Target="../media/image96.png"/><Relationship Id="rId7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97.png"/><Relationship Id="rId5" Type="http://schemas.openxmlformats.org/officeDocument/2006/relationships/image" Target="../media/image94.wmf"/><Relationship Id="rId4" Type="http://schemas.openxmlformats.org/officeDocument/2006/relationships/oleObject" Target="../embeddings/oleObject53.bin"/><Relationship Id="rId9" Type="http://schemas.openxmlformats.org/officeDocument/2006/relationships/image" Target="../media/image9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99.w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2.png"/><Relationship Id="rId7" Type="http://schemas.openxmlformats.org/officeDocument/2006/relationships/image" Target="../media/image10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56.bin"/><Relationship Id="rId5" Type="http://schemas.openxmlformats.org/officeDocument/2006/relationships/image" Target="../media/image104.png"/><Relationship Id="rId4" Type="http://schemas.openxmlformats.org/officeDocument/2006/relationships/image" Target="../media/image103.png"/><Relationship Id="rId9" Type="http://schemas.openxmlformats.org/officeDocument/2006/relationships/image" Target="../media/image10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7" Type="http://schemas.openxmlformats.org/officeDocument/2006/relationships/image" Target="../media/image10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57.bin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122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12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w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wmf"/><Relationship Id="rId3" Type="http://schemas.openxmlformats.org/officeDocument/2006/relationships/oleObject" Target="../embeddings/oleObject60.bin"/><Relationship Id="rId7" Type="http://schemas.openxmlformats.org/officeDocument/2006/relationships/oleObject" Target="../embeddings/oleObject6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8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7" Type="http://schemas.openxmlformats.org/officeDocument/2006/relationships/image" Target="../media/image13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62.bin"/><Relationship Id="rId5" Type="http://schemas.openxmlformats.org/officeDocument/2006/relationships/image" Target="../media/image135.png"/><Relationship Id="rId4" Type="http://schemas.openxmlformats.org/officeDocument/2006/relationships/image" Target="../media/image13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7" Type="http://schemas.openxmlformats.org/officeDocument/2006/relationships/image" Target="../media/image13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138.png"/><Relationship Id="rId5" Type="http://schemas.openxmlformats.org/officeDocument/2006/relationships/image" Target="../media/image136.wmf"/><Relationship Id="rId4" Type="http://schemas.openxmlformats.org/officeDocument/2006/relationships/oleObject" Target="../embeddings/oleObject63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5" Type="http://schemas.openxmlformats.org/officeDocument/2006/relationships/image" Target="../media/image140.wmf"/><Relationship Id="rId4" Type="http://schemas.openxmlformats.org/officeDocument/2006/relationships/oleObject" Target="../embeddings/oleObject64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5" Type="http://schemas.openxmlformats.org/officeDocument/2006/relationships/image" Target="../media/image142.wmf"/><Relationship Id="rId4" Type="http://schemas.openxmlformats.org/officeDocument/2006/relationships/oleObject" Target="../embeddings/oleObject65.bin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wmf"/><Relationship Id="rId3" Type="http://schemas.openxmlformats.org/officeDocument/2006/relationships/image" Target="../media/image145.png"/><Relationship Id="rId7" Type="http://schemas.openxmlformats.org/officeDocument/2006/relationships/oleObject" Target="../embeddings/oleObject6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image" Target="../media/image146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wmf"/><Relationship Id="rId3" Type="http://schemas.openxmlformats.org/officeDocument/2006/relationships/image" Target="../media/image150.png"/><Relationship Id="rId7" Type="http://schemas.openxmlformats.org/officeDocument/2006/relationships/oleObject" Target="../embeddings/oleObject6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6" Type="http://schemas.openxmlformats.org/officeDocument/2006/relationships/image" Target="../media/image152.png"/><Relationship Id="rId5" Type="http://schemas.openxmlformats.org/officeDocument/2006/relationships/image" Target="../media/image151.png"/><Relationship Id="rId4" Type="http://schemas.openxmlformats.org/officeDocument/2006/relationships/image" Target="../media/image14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5" Type="http://schemas.openxmlformats.org/officeDocument/2006/relationships/image" Target="../media/image153.wmf"/><Relationship Id="rId4" Type="http://schemas.openxmlformats.org/officeDocument/2006/relationships/oleObject" Target="../embeddings/oleObject68.bin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oleObject" Target="../embeddings/oleObject10.bin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.wmf"/><Relationship Id="rId11" Type="http://schemas.openxmlformats.org/officeDocument/2006/relationships/image" Target="../media/image13.wmf"/><Relationship Id="rId5" Type="http://schemas.openxmlformats.org/officeDocument/2006/relationships/oleObject" Target="../embeddings/oleObject11.bin"/><Relationship Id="rId10" Type="http://schemas.openxmlformats.org/officeDocument/2006/relationships/oleObject" Target="../embeddings/oleObject13.bin"/><Relationship Id="rId4" Type="http://schemas.openxmlformats.org/officeDocument/2006/relationships/image" Target="../media/image10.wmf"/><Relationship Id="rId9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5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772816"/>
            <a:ext cx="7772400" cy="3456383"/>
          </a:xfrm>
          <a:solidFill>
            <a:srgbClr val="FFCCFF">
              <a:alpha val="30196"/>
            </a:srgbClr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7200" b="1" dirty="0" smtClean="0">
                <a:solidFill>
                  <a:srgbClr val="FF0000"/>
                </a:solidFill>
              </a:rPr>
              <a:t>BAĞIMSIZ OLASILIK </a:t>
            </a:r>
            <a:br>
              <a:rPr lang="tr-TR" sz="7200" b="1" dirty="0" smtClean="0">
                <a:solidFill>
                  <a:srgbClr val="FF0000"/>
                </a:solidFill>
              </a:rPr>
            </a:br>
            <a:r>
              <a:rPr lang="tr-TR" sz="7200" b="1" dirty="0" smtClean="0">
                <a:solidFill>
                  <a:srgbClr val="FF0000"/>
                </a:solidFill>
              </a:rPr>
              <a:t>VE </a:t>
            </a:r>
            <a:br>
              <a:rPr lang="tr-TR" sz="7200" b="1" dirty="0" smtClean="0">
                <a:solidFill>
                  <a:srgbClr val="FF0000"/>
                </a:solidFill>
              </a:rPr>
            </a:br>
            <a:r>
              <a:rPr lang="tr-TR" sz="7200" b="1" dirty="0" smtClean="0">
                <a:solidFill>
                  <a:srgbClr val="FF0000"/>
                </a:solidFill>
              </a:rPr>
              <a:t>BAĞIMLI OLSAILIK</a:t>
            </a:r>
            <a:endParaRPr lang="tr-TR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682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79512" y="188640"/>
            <a:ext cx="8785101" cy="1200329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ÖRNEK–8):</a:t>
            </a:r>
            <a:r>
              <a:rPr lang="tr-TR" altLang="zh-CN" dirty="0" smtClean="0"/>
              <a:t> </a:t>
            </a:r>
            <a:r>
              <a:rPr lang="tr-TR" altLang="zh-CN" dirty="0"/>
              <a:t>Bir torbada 4 kırmızı,5 yeşil,3 mavi renkte bilye </a:t>
            </a:r>
            <a:r>
              <a:rPr lang="tr-TR" altLang="zh-CN" dirty="0" smtClean="0"/>
              <a:t>vardır. Torbaya </a:t>
            </a:r>
            <a:r>
              <a:rPr lang="tr-TR" altLang="zh-CN" dirty="0"/>
              <a:t>geri atılmak şartıyla arka arkaya rastgele bilyeler çekilecektir.3 bilye çekildiğinde birincisinin yeşil ,ikincisinin </a:t>
            </a:r>
            <a:r>
              <a:rPr lang="tr-TR" altLang="zh-CN" dirty="0" smtClean="0"/>
              <a:t>kırmızı, üçüncüsünün </a:t>
            </a:r>
            <a:r>
              <a:rPr lang="tr-TR" altLang="zh-CN" dirty="0"/>
              <a:t>kırmızı renk gelme olasılığı aşağıdakilerden hangisidir? </a:t>
            </a:r>
            <a:r>
              <a:rPr lang="tr-TR" altLang="zh-CN" dirty="0">
                <a:solidFill>
                  <a:srgbClr val="FF0000"/>
                </a:solidFill>
              </a:rPr>
              <a:t>(Bağımsız olay</a:t>
            </a:r>
            <a:r>
              <a:rPr lang="tr-TR" altLang="zh-CN" dirty="0" smtClean="0">
                <a:solidFill>
                  <a:srgbClr val="FF0000"/>
                </a:solidFill>
              </a:rPr>
              <a:t>)</a:t>
            </a:r>
            <a:endParaRPr lang="tr-TR" altLang="zh-CN" dirty="0">
              <a:solidFill>
                <a:srgbClr val="FF0000"/>
              </a:solidFill>
            </a:endParaRPr>
          </a:p>
        </p:txBody>
      </p:sp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66" y="1657147"/>
            <a:ext cx="8120592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511766" y="1586206"/>
            <a:ext cx="2044010" cy="105070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179387" y="2996952"/>
            <a:ext cx="8785226" cy="923330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ÖRNEK–9):</a:t>
            </a:r>
            <a:r>
              <a:rPr lang="tr-TR" altLang="zh-CN" dirty="0" smtClean="0"/>
              <a:t> </a:t>
            </a:r>
            <a:r>
              <a:rPr lang="tr-TR" altLang="zh-CN" dirty="0"/>
              <a:t>Bir torbaya 7’den 15’e kadar numaralandırılmış 9 top konuyor. Torbaya geri atılmak şartıyla arka arkaya rastgele çekilen 3 topun üzerindeki sayıların bir basamaklı sayı olma olasılığı kaçtır? </a:t>
            </a:r>
            <a:r>
              <a:rPr lang="tr-TR" altLang="zh-CN" dirty="0">
                <a:solidFill>
                  <a:srgbClr val="FF0000"/>
                </a:solidFill>
              </a:rPr>
              <a:t>(Bağımsız olay</a:t>
            </a:r>
            <a:r>
              <a:rPr lang="tr-TR" altLang="zh-CN" dirty="0" smtClean="0">
                <a:solidFill>
                  <a:srgbClr val="FF0000"/>
                </a:solidFill>
              </a:rPr>
              <a:t>)</a:t>
            </a:r>
            <a:endParaRPr lang="tr-TR" altLang="zh-CN" dirty="0">
              <a:solidFill>
                <a:srgbClr val="FF0000"/>
              </a:solidFill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254960" y="5484564"/>
            <a:ext cx="2597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dirty="0">
                <a:solidFill>
                  <a:srgbClr val="FF0000"/>
                </a:solidFill>
              </a:rPr>
              <a:t>7,8,9</a:t>
            </a:r>
            <a:r>
              <a:rPr lang="tr-TR" dirty="0"/>
              <a:t>,10,11,12,13,14,15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5" name="Nesne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398993"/>
              </p:ext>
            </p:extLst>
          </p:nvPr>
        </p:nvGraphicFramePr>
        <p:xfrm>
          <a:off x="1828987" y="4149080"/>
          <a:ext cx="5486150" cy="8120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0" name="Denklem" r:id="rId4" imgW="2641600" imgH="393700" progId="Equation.3">
                  <p:embed/>
                </p:oleObj>
              </mc:Choice>
              <mc:Fallback>
                <p:oleObj name="Denklem" r:id="rId4" imgW="2641600" imgH="393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987" y="4149080"/>
                        <a:ext cx="5486150" cy="8120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7" name="Nesne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429533"/>
              </p:ext>
            </p:extLst>
          </p:nvPr>
        </p:nvGraphicFramePr>
        <p:xfrm>
          <a:off x="3131840" y="5172866"/>
          <a:ext cx="4176464" cy="990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1" name="Denklem" r:id="rId6" imgW="1651000" imgH="393700" progId="Equation.3">
                  <p:embed/>
                </p:oleObj>
              </mc:Choice>
              <mc:Fallback>
                <p:oleObj name="Denklem" r:id="rId6" imgW="1651000" imgH="3937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5172866"/>
                        <a:ext cx="4176464" cy="9901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3059832" y="4149080"/>
            <a:ext cx="1152128" cy="93610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922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3" grpId="0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179388" y="116632"/>
            <a:ext cx="8785225" cy="70788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tr-TR" sz="2000" b="1" dirty="0" smtClean="0">
                <a:solidFill>
                  <a:srgbClr val="FF0000"/>
                </a:solidFill>
              </a:rPr>
              <a:t>ÖRNEK-10)</a:t>
            </a:r>
            <a:r>
              <a:rPr lang="tr-TR" sz="2000" b="1" dirty="0" smtClean="0"/>
              <a:t> </a:t>
            </a:r>
            <a:r>
              <a:rPr lang="tr-TR" sz="2000" b="1" dirty="0"/>
              <a:t>5 tane madeni para birlikte atılıyor. Bu paralardan en az birinin yazı gelme olasılığı kaçtır</a:t>
            </a:r>
            <a:r>
              <a:rPr lang="tr-TR" sz="2000" b="1" dirty="0" smtClean="0"/>
              <a:t>? </a:t>
            </a:r>
            <a:r>
              <a:rPr lang="tr-TR" altLang="zh-CN" sz="2000" b="1" dirty="0">
                <a:solidFill>
                  <a:srgbClr val="FF0000"/>
                </a:solidFill>
              </a:rPr>
              <a:t>(Bağımsız olay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)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183893" y="2260903"/>
            <a:ext cx="31790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tr-TR" sz="2000" b="1" dirty="0"/>
              <a:t>Hepsinin tura gelme olasılığı</a:t>
            </a:r>
          </a:p>
        </p:txBody>
      </p:sp>
      <p:graphicFrame>
        <p:nvGraphicFramePr>
          <p:cNvPr id="13" name="Nesne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773579"/>
              </p:ext>
            </p:extLst>
          </p:nvPr>
        </p:nvGraphicFramePr>
        <p:xfrm>
          <a:off x="3779837" y="2038683"/>
          <a:ext cx="2447925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0" name="Denklem" r:id="rId4" imgW="1129810" imgH="393529" progId="Equation.3">
                  <p:embed/>
                </p:oleObj>
              </mc:Choice>
              <mc:Fallback>
                <p:oleObj name="Denklem" r:id="rId4" imgW="1129810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7" y="2038683"/>
                        <a:ext cx="2447925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23"/>
          <p:cNvSpPr>
            <a:spLocks noChangeArrowheads="1"/>
          </p:cNvSpPr>
          <p:nvPr/>
        </p:nvSpPr>
        <p:spPr bwMode="auto">
          <a:xfrm>
            <a:off x="6516216" y="2260903"/>
            <a:ext cx="73385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tr-TR" sz="2000" b="1" dirty="0"/>
              <a:t>veya </a:t>
            </a:r>
          </a:p>
        </p:txBody>
      </p:sp>
      <p:graphicFrame>
        <p:nvGraphicFramePr>
          <p:cNvPr id="15" name="Nesne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5711752"/>
              </p:ext>
            </p:extLst>
          </p:nvPr>
        </p:nvGraphicFramePr>
        <p:xfrm>
          <a:off x="7417535" y="2005663"/>
          <a:ext cx="1295400" cy="910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1" name="Denklem" r:id="rId6" imgW="558558" imgH="393529" progId="Equation.3">
                  <p:embed/>
                </p:oleObj>
              </mc:Choice>
              <mc:Fallback>
                <p:oleObj name="Denklem" r:id="rId6" imgW="558558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17535" y="2005663"/>
                        <a:ext cx="1295400" cy="9105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26"/>
          <p:cNvSpPr>
            <a:spLocks noChangeArrowheads="1"/>
          </p:cNvSpPr>
          <p:nvPr/>
        </p:nvSpPr>
        <p:spPr bwMode="auto">
          <a:xfrm>
            <a:off x="194378" y="3475907"/>
            <a:ext cx="351865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tr-TR" sz="2000" b="1"/>
              <a:t>En az birinin yazı gelme olasılığı</a:t>
            </a:r>
          </a:p>
        </p:txBody>
      </p:sp>
      <p:graphicFrame>
        <p:nvGraphicFramePr>
          <p:cNvPr id="17" name="Nesne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7659138"/>
              </p:ext>
            </p:extLst>
          </p:nvPr>
        </p:nvGraphicFramePr>
        <p:xfrm>
          <a:off x="3743970" y="3246726"/>
          <a:ext cx="1656060" cy="858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2" name="Denklem" r:id="rId8" imgW="748975" imgH="393529" progId="Equation.3">
                  <p:embed/>
                </p:oleObj>
              </mc:Choice>
              <mc:Fallback>
                <p:oleObj name="Denklem" r:id="rId8" imgW="74897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3970" y="3246726"/>
                        <a:ext cx="1656060" cy="8584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850634"/>
              </p:ext>
            </p:extLst>
          </p:nvPr>
        </p:nvGraphicFramePr>
        <p:xfrm>
          <a:off x="2019300" y="1052513"/>
          <a:ext cx="5030788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3" name="Denklem" r:id="rId10" imgW="2476440" imgH="393480" progId="Equation.3">
                  <p:embed/>
                </p:oleObj>
              </mc:Choice>
              <mc:Fallback>
                <p:oleObj name="Denklem" r:id="rId10" imgW="2476440" imgH="393480" progId="Equation.3">
                  <p:embed/>
                  <p:pic>
                    <p:nvPicPr>
                      <p:cNvPr id="0" name="Nesn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9300" y="1052513"/>
                        <a:ext cx="5030788" cy="792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29"/>
          <p:cNvSpPr>
            <a:spLocks noChangeArrowheads="1"/>
          </p:cNvSpPr>
          <p:nvPr/>
        </p:nvSpPr>
        <p:spPr bwMode="auto">
          <a:xfrm>
            <a:off x="1985330" y="980728"/>
            <a:ext cx="1002493" cy="9017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757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4" grpId="0"/>
      <p:bldP spid="16" grpId="0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79388" y="116632"/>
            <a:ext cx="8713787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tr-TR" sz="2000" b="1" dirty="0">
                <a:solidFill>
                  <a:srgbClr val="FF0000"/>
                </a:solidFill>
              </a:rPr>
              <a:t>ÖRNEK-10)</a:t>
            </a:r>
            <a:r>
              <a:rPr lang="tr-TR" sz="2000" b="1" dirty="0"/>
              <a:t> Bir torbada 4 mavi,3 kırmızı bilye vardır. Torbadan rast gele iki bilye çekiliyor. Çekilen bilyelerden en az birinin kırmızı olma olasılığı kaçtır</a:t>
            </a:r>
            <a:r>
              <a:rPr lang="tr-TR" sz="2000" b="1" dirty="0" smtClean="0"/>
              <a:t>? </a:t>
            </a:r>
            <a:r>
              <a:rPr lang="tr-TR" altLang="zh-CN" sz="2000" b="1" dirty="0"/>
              <a:t>(Bağımsız olay</a:t>
            </a:r>
            <a:r>
              <a:rPr lang="tr-TR" altLang="zh-CN" sz="2000" b="1" dirty="0" smtClean="0"/>
              <a:t>)</a:t>
            </a:r>
            <a:endParaRPr lang="tr-TR" sz="2000" b="1" dirty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137" y="1346200"/>
            <a:ext cx="31686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395288" y="2099469"/>
            <a:ext cx="2343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dirty="0"/>
              <a:t>İkisinin mavi olması</a:t>
            </a: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/>
        </p:nvGraphicFramePr>
        <p:xfrm>
          <a:off x="755650" y="2492375"/>
          <a:ext cx="1512888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18" name="Denklem" r:id="rId4" imgW="647419" imgH="393529" progId="Equation.3">
                  <p:embed/>
                </p:oleObj>
              </mc:Choice>
              <mc:Fallback>
                <p:oleObj name="Denklem" r:id="rId4" imgW="64741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2492375"/>
                        <a:ext cx="1512888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4140200" y="2099469"/>
            <a:ext cx="318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dirty="0"/>
              <a:t>En az birinin kırmızı  olması</a:t>
            </a:r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/>
        </p:nvGraphicFramePr>
        <p:xfrm>
          <a:off x="4716463" y="2492375"/>
          <a:ext cx="1655762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19" name="Denklem" r:id="rId6" imgW="748975" imgH="393529" progId="Equation.3">
                  <p:embed/>
                </p:oleObj>
              </mc:Choice>
              <mc:Fallback>
                <p:oleObj name="Denklem" r:id="rId6" imgW="74897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2492375"/>
                        <a:ext cx="1655762" cy="849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3959224" y="1279525"/>
            <a:ext cx="792163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250825" y="3509505"/>
            <a:ext cx="8713788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tr-TR" sz="2000" b="1" dirty="0">
                <a:solidFill>
                  <a:srgbClr val="FF0000"/>
                </a:solidFill>
              </a:rPr>
              <a:t>ÖRNEK-11)</a:t>
            </a:r>
            <a:r>
              <a:rPr lang="tr-TR" sz="2000" b="1" dirty="0"/>
              <a:t> Bir torbada 4 mavi,3 kırmızı bilye vardır. Torbadan rast gele iki bilye çekiliyor. Çekilen bilyelerden en az birinin mavi olma olasılığı kaçtır</a:t>
            </a:r>
            <a:r>
              <a:rPr lang="tr-TR" sz="2000" b="1" dirty="0" smtClean="0"/>
              <a:t>?</a:t>
            </a:r>
            <a:r>
              <a:rPr lang="tr-TR" altLang="zh-CN" sz="2000" dirty="0"/>
              <a:t> </a:t>
            </a:r>
            <a:r>
              <a:rPr lang="tr-TR" altLang="zh-CN" sz="2000" b="1" dirty="0"/>
              <a:t>(Bağımsız olay</a:t>
            </a:r>
            <a:r>
              <a:rPr lang="tr-TR" altLang="zh-CN" sz="2000" b="1" dirty="0" smtClean="0"/>
              <a:t>)</a:t>
            </a:r>
            <a:endParaRPr lang="tr-TR" sz="2000" b="1" dirty="0"/>
          </a:p>
        </p:txBody>
      </p:sp>
      <p:pic>
        <p:nvPicPr>
          <p:cNvPr id="10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4581525"/>
            <a:ext cx="3887787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9"/>
          <p:cNvSpPr txBox="1">
            <a:spLocks noChangeArrowheads="1"/>
          </p:cNvSpPr>
          <p:nvPr/>
        </p:nvSpPr>
        <p:spPr bwMode="auto">
          <a:xfrm>
            <a:off x="323850" y="5446791"/>
            <a:ext cx="2609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dirty="0"/>
              <a:t>İkisinin kırmızı  olması</a:t>
            </a:r>
          </a:p>
        </p:txBody>
      </p:sp>
      <p:graphicFrame>
        <p:nvGraphicFramePr>
          <p:cNvPr id="12" name="Nesne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89404"/>
              </p:ext>
            </p:extLst>
          </p:nvPr>
        </p:nvGraphicFramePr>
        <p:xfrm>
          <a:off x="954882" y="5908914"/>
          <a:ext cx="1223962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20" name="Denklem" r:id="rId9" imgW="647419" imgH="393529" progId="Equation.3">
                  <p:embed/>
                </p:oleObj>
              </mc:Choice>
              <mc:Fallback>
                <p:oleObj name="Denklem" r:id="rId9" imgW="64741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4882" y="5908914"/>
                        <a:ext cx="1223962" cy="738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22"/>
          <p:cNvSpPr>
            <a:spLocks noChangeArrowheads="1"/>
          </p:cNvSpPr>
          <p:nvPr/>
        </p:nvSpPr>
        <p:spPr bwMode="auto">
          <a:xfrm>
            <a:off x="3392409" y="4525168"/>
            <a:ext cx="962897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779838" y="5446791"/>
            <a:ext cx="297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dirty="0"/>
              <a:t>En az birinin mavi  olması</a:t>
            </a:r>
          </a:p>
        </p:txBody>
      </p:sp>
      <p:graphicFrame>
        <p:nvGraphicFramePr>
          <p:cNvPr id="16" name="Nesne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910706"/>
              </p:ext>
            </p:extLst>
          </p:nvPr>
        </p:nvGraphicFramePr>
        <p:xfrm>
          <a:off x="4656932" y="5890339"/>
          <a:ext cx="1223962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21" name="Denklem" r:id="rId11" imgW="748975" imgH="393529" progId="Equation.3">
                  <p:embed/>
                </p:oleObj>
              </mc:Choice>
              <mc:Fallback>
                <p:oleObj name="Denklem" r:id="rId11" imgW="74897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6932" y="5890339"/>
                        <a:ext cx="1223962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418818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/>
      <p:bldP spid="8" grpId="0" animBg="1"/>
      <p:bldP spid="9" grpId="0" animBg="1"/>
      <p:bldP spid="11" grpId="0"/>
      <p:bldP spid="14" grpId="0" animBg="1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5958641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107504" y="155645"/>
            <a:ext cx="8857109" cy="70788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sz="2000" b="1" dirty="0">
                <a:solidFill>
                  <a:srgbClr val="FF0000"/>
                </a:solidFill>
              </a:rPr>
              <a:t>ÖRNEK-12)</a:t>
            </a:r>
            <a:r>
              <a:rPr lang="tr-TR" sz="2000" b="1" dirty="0"/>
              <a:t> Birlikte atılan hilesiz 3 madeni paradan en çok birinin tura gelme olasılığı kaçtır</a:t>
            </a:r>
            <a:r>
              <a:rPr lang="tr-TR" sz="2000" b="1" dirty="0" smtClean="0"/>
              <a:t>? </a:t>
            </a:r>
            <a:r>
              <a:rPr lang="tr-TR" altLang="zh-CN" sz="2000" b="1" dirty="0">
                <a:solidFill>
                  <a:srgbClr val="FF0000"/>
                </a:solidFill>
              </a:rPr>
              <a:t>(Bağımsız olay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)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002650"/>
            <a:ext cx="360045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250825" y="1812132"/>
            <a:ext cx="295029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tr-TR" b="1" dirty="0"/>
              <a:t>Üçünün  yazı gelmesi olasılığı</a:t>
            </a:r>
          </a:p>
        </p:txBody>
      </p:sp>
      <p:graphicFrame>
        <p:nvGraphicFramePr>
          <p:cNvPr id="71686" name="Object 6"/>
          <p:cNvGraphicFramePr>
            <a:graphicFrameLocks noChangeAspect="1"/>
          </p:cNvGraphicFramePr>
          <p:nvPr/>
        </p:nvGraphicFramePr>
        <p:xfrm>
          <a:off x="1116013" y="2205038"/>
          <a:ext cx="1511300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74" name="Denklem" r:id="rId4" imgW="723586" imgH="393529" progId="Equation.3">
                  <p:embed/>
                </p:oleObj>
              </mc:Choice>
              <mc:Fallback>
                <p:oleObj name="Denklem" r:id="rId4" imgW="723586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2205038"/>
                        <a:ext cx="1511300" cy="82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4067175" y="1812132"/>
            <a:ext cx="36025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tr-TR" b="1" dirty="0"/>
              <a:t>En çok  birinin Tura gelmesi olasılığı </a:t>
            </a:r>
          </a:p>
        </p:txBody>
      </p:sp>
      <p:graphicFrame>
        <p:nvGraphicFramePr>
          <p:cNvPr id="71689" name="Object 9"/>
          <p:cNvGraphicFramePr>
            <a:graphicFrameLocks noChangeAspect="1"/>
          </p:cNvGraphicFramePr>
          <p:nvPr/>
        </p:nvGraphicFramePr>
        <p:xfrm>
          <a:off x="5435600" y="2133600"/>
          <a:ext cx="129540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75" name="Denklem" r:id="rId6" imgW="596641" imgH="393529" progId="Equation.3">
                  <p:embed/>
                </p:oleObj>
              </mc:Choice>
              <mc:Fallback>
                <p:oleObj name="Denklem" r:id="rId6" imgW="596641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2133600"/>
                        <a:ext cx="1295400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91" name="Rectangle 11"/>
          <p:cNvSpPr>
            <a:spLocks noChangeArrowheads="1"/>
          </p:cNvSpPr>
          <p:nvPr/>
        </p:nvSpPr>
        <p:spPr bwMode="auto">
          <a:xfrm>
            <a:off x="2715120" y="946841"/>
            <a:ext cx="792162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1692" name="Rectangle 12"/>
          <p:cNvSpPr>
            <a:spLocks noChangeArrowheads="1"/>
          </p:cNvSpPr>
          <p:nvPr/>
        </p:nvSpPr>
        <p:spPr bwMode="auto">
          <a:xfrm>
            <a:off x="107504" y="3114745"/>
            <a:ext cx="8857109" cy="70788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sz="2000" b="1" dirty="0">
                <a:solidFill>
                  <a:srgbClr val="FF0000"/>
                </a:solidFill>
              </a:rPr>
              <a:t>ÖRNEK-13)</a:t>
            </a:r>
            <a:r>
              <a:rPr lang="tr-TR" sz="2000" b="1" dirty="0"/>
              <a:t> Bir torbada 4 bordo,3 beyaz bilye vardır. Torbadan rast gele iki bilye çekiliyor. Çekilen bilyelerin farklı renkte olması olasılığı kaçtır</a:t>
            </a:r>
            <a:r>
              <a:rPr lang="tr-TR" sz="2000" b="1" dirty="0" smtClean="0"/>
              <a:t>?</a:t>
            </a:r>
            <a:r>
              <a:rPr lang="tr-TR" altLang="zh-CN" sz="2000" dirty="0"/>
              <a:t> </a:t>
            </a:r>
            <a:r>
              <a:rPr lang="tr-TR" altLang="zh-CN" sz="2000" b="1" dirty="0">
                <a:solidFill>
                  <a:srgbClr val="FF0000"/>
                </a:solidFill>
              </a:rPr>
              <a:t>(Bağımsız olay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)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71693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860800"/>
            <a:ext cx="3527425" cy="6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94" name="Rectangle 14"/>
          <p:cNvSpPr>
            <a:spLocks noChangeArrowheads="1"/>
          </p:cNvSpPr>
          <p:nvPr/>
        </p:nvSpPr>
        <p:spPr bwMode="auto">
          <a:xfrm>
            <a:off x="467544" y="4949548"/>
            <a:ext cx="137050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tr-TR" b="1" dirty="0"/>
              <a:t>Bordo Beyaz</a:t>
            </a:r>
          </a:p>
        </p:txBody>
      </p:sp>
      <p:sp>
        <p:nvSpPr>
          <p:cNvPr id="68623" name="Rectangle 1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7169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723182"/>
              </p:ext>
            </p:extLst>
          </p:nvPr>
        </p:nvGraphicFramePr>
        <p:xfrm>
          <a:off x="399265" y="5589240"/>
          <a:ext cx="1728788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76" name="Denklem" r:id="rId9" imgW="914400" imgH="393700" progId="Equation.3">
                  <p:embed/>
                </p:oleObj>
              </mc:Choice>
              <mc:Fallback>
                <p:oleObj name="Denklem" r:id="rId9" imgW="9144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265" y="5589240"/>
                        <a:ext cx="1728788" cy="738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97" name="Rectangle 17"/>
          <p:cNvSpPr>
            <a:spLocks noChangeArrowheads="1"/>
          </p:cNvSpPr>
          <p:nvPr/>
        </p:nvSpPr>
        <p:spPr bwMode="auto">
          <a:xfrm>
            <a:off x="2822030" y="4949548"/>
            <a:ext cx="137050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tr-TR" b="1" dirty="0"/>
              <a:t>Beyaz Bordo</a:t>
            </a:r>
          </a:p>
        </p:txBody>
      </p:sp>
      <p:sp>
        <p:nvSpPr>
          <p:cNvPr id="68626" name="Rectangle 19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71698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339393"/>
              </p:ext>
            </p:extLst>
          </p:nvPr>
        </p:nvGraphicFramePr>
        <p:xfrm>
          <a:off x="2627313" y="5517232"/>
          <a:ext cx="1800225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77" name="Denklem" r:id="rId11" imgW="914400" imgH="393700" progId="Equation.3">
                  <p:embed/>
                </p:oleObj>
              </mc:Choice>
              <mc:Fallback>
                <p:oleObj name="Denklem" r:id="rId11" imgW="9144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5517232"/>
                        <a:ext cx="1800225" cy="769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00" name="Rectangle 20"/>
          <p:cNvSpPr>
            <a:spLocks noChangeArrowheads="1"/>
          </p:cNvSpPr>
          <p:nvPr/>
        </p:nvSpPr>
        <p:spPr bwMode="auto">
          <a:xfrm>
            <a:off x="5958641" y="4836319"/>
            <a:ext cx="27775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tr-TR" b="1" dirty="0"/>
              <a:t>Bordo Beyaz + Beyaz Bordo</a:t>
            </a:r>
          </a:p>
        </p:txBody>
      </p:sp>
      <p:sp>
        <p:nvSpPr>
          <p:cNvPr id="68629" name="Rectangle 2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71701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543093"/>
              </p:ext>
            </p:extLst>
          </p:nvPr>
        </p:nvGraphicFramePr>
        <p:xfrm>
          <a:off x="7011570" y="5445224"/>
          <a:ext cx="1079500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78" name="Denklem" r:id="rId13" imgW="533169" imgH="393529" progId="Equation.3">
                  <p:embed/>
                </p:oleObj>
              </mc:Choice>
              <mc:Fallback>
                <p:oleObj name="Denklem" r:id="rId13" imgW="53316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1570" y="5445224"/>
                        <a:ext cx="1079500" cy="790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03" name="Rectangle 23"/>
          <p:cNvSpPr>
            <a:spLocks noChangeArrowheads="1"/>
          </p:cNvSpPr>
          <p:nvPr/>
        </p:nvSpPr>
        <p:spPr bwMode="auto">
          <a:xfrm>
            <a:off x="2700338" y="3789363"/>
            <a:ext cx="792162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8632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B4EAA38-2D89-4280-8E68-A22CEB0C2AA7}" type="slidenum">
              <a:rPr lang="tr-TR" b="0" smtClean="0"/>
              <a:pPr eaLnBrk="1" hangingPunct="1"/>
              <a:t>13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3942931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7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71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71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71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animBg="1"/>
      <p:bldP spid="71685" grpId="0"/>
      <p:bldP spid="71688" grpId="0"/>
      <p:bldP spid="71691" grpId="0" animBg="1"/>
      <p:bldP spid="71692" grpId="0" animBg="1"/>
      <p:bldP spid="71694" grpId="0"/>
      <p:bldP spid="71697" grpId="0"/>
      <p:bldP spid="71700" grpId="0"/>
      <p:bldP spid="7170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5987945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8424863" cy="297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6" name="Rectangle 5"/>
          <p:cNvSpPr>
            <a:spLocks noChangeArrowheads="1"/>
          </p:cNvSpPr>
          <p:nvPr/>
        </p:nvSpPr>
        <p:spPr bwMode="auto">
          <a:xfrm>
            <a:off x="0" y="3157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72708" name="Object 4"/>
          <p:cNvGraphicFramePr>
            <a:graphicFrameLocks noChangeAspect="1"/>
          </p:cNvGraphicFramePr>
          <p:nvPr/>
        </p:nvGraphicFramePr>
        <p:xfrm>
          <a:off x="5219700" y="3789363"/>
          <a:ext cx="201612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0" name="Denklem" r:id="rId4" imgW="901309" imgH="393529" progId="Equation.3">
                  <p:embed/>
                </p:oleObj>
              </mc:Choice>
              <mc:Fallback>
                <p:oleObj name="Denklem" r:id="rId4" imgW="90130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3789363"/>
                        <a:ext cx="2016125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271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716338"/>
            <a:ext cx="2879725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2124075" y="2349500"/>
            <a:ext cx="647700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9640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23BF2A9-5D2E-4316-BB68-15A0F75BB871}" type="slidenum">
              <a:rPr lang="tr-TR" b="0" smtClean="0"/>
              <a:pPr eaLnBrk="1" hangingPunct="1"/>
              <a:t>14</a:t>
            </a:fld>
            <a:endParaRPr lang="tr-TR" b="0" smtClean="0"/>
          </a:p>
        </p:txBody>
      </p:sp>
      <p:sp>
        <p:nvSpPr>
          <p:cNvPr id="2" name="Dikdörtgen 1"/>
          <p:cNvSpPr/>
          <p:nvPr/>
        </p:nvSpPr>
        <p:spPr>
          <a:xfrm>
            <a:off x="6790728" y="2781300"/>
            <a:ext cx="17782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(Bağımsız olay)</a:t>
            </a:r>
          </a:p>
        </p:txBody>
      </p:sp>
    </p:spTree>
    <p:extLst>
      <p:ext uri="{BB962C8B-B14F-4D97-AF65-F5344CB8AC3E}">
        <p14:creationId xmlns:p14="http://schemas.microsoft.com/office/powerpoint/2010/main" val="359355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1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4"/>
          <p:cNvSpPr>
            <a:spLocks noChangeArrowheads="1"/>
          </p:cNvSpPr>
          <p:nvPr/>
        </p:nvSpPr>
        <p:spPr bwMode="auto">
          <a:xfrm>
            <a:off x="5935369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179388" y="139075"/>
            <a:ext cx="8857108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sz="2000" b="1">
                <a:solidFill>
                  <a:srgbClr val="FF0000"/>
                </a:solidFill>
              </a:rPr>
              <a:t>ÖRNEK-13)</a:t>
            </a:r>
            <a:r>
              <a:rPr lang="tr-TR" sz="2000" b="1"/>
              <a:t>  İki torbadan 1.sinde 5 mavi,3 kırmızı bilye,2.sinde 4 mavi,2 kırmızı bilye vardır.Her iki torbadan birer bilye çekiliyor.Çekilen bilyelerin 1.sinde mavi,2.sinde kırmızı olma olasılığı kaçtır? </a:t>
            </a:r>
          </a:p>
        </p:txBody>
      </p:sp>
      <p:pic>
        <p:nvPicPr>
          <p:cNvPr id="7373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196975"/>
            <a:ext cx="3816350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276475"/>
            <a:ext cx="2663825" cy="189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276475"/>
            <a:ext cx="2665413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3" name="Rectangle 10"/>
          <p:cNvSpPr>
            <a:spLocks noChangeArrowheads="1"/>
          </p:cNvSpPr>
          <p:nvPr/>
        </p:nvSpPr>
        <p:spPr bwMode="auto">
          <a:xfrm>
            <a:off x="0" y="3157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73737" name="Object 9"/>
          <p:cNvGraphicFramePr>
            <a:graphicFrameLocks noChangeAspect="1"/>
          </p:cNvGraphicFramePr>
          <p:nvPr/>
        </p:nvGraphicFramePr>
        <p:xfrm>
          <a:off x="3635375" y="4797425"/>
          <a:ext cx="2232025" cy="88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4" name="Denklem" r:id="rId6" imgW="977476" imgH="393529" progId="Equation.3">
                  <p:embed/>
                </p:oleObj>
              </mc:Choice>
              <mc:Fallback>
                <p:oleObj name="Denklem" r:id="rId6" imgW="977476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4797425"/>
                        <a:ext cx="2232025" cy="884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39" name="Rectangle 11"/>
          <p:cNvSpPr>
            <a:spLocks noChangeArrowheads="1"/>
          </p:cNvSpPr>
          <p:nvPr/>
        </p:nvSpPr>
        <p:spPr bwMode="auto">
          <a:xfrm>
            <a:off x="2555875" y="1268413"/>
            <a:ext cx="863600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0666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2B7C54D-FDD3-46F2-A58D-9AD8B098089A}" type="slidenum">
              <a:rPr lang="tr-TR" b="0" smtClean="0"/>
              <a:pPr eaLnBrk="1" hangingPunct="1"/>
              <a:t>15</a:t>
            </a:fld>
            <a:endParaRPr lang="tr-TR" b="0" smtClean="0"/>
          </a:p>
        </p:txBody>
      </p:sp>
      <p:sp>
        <p:nvSpPr>
          <p:cNvPr id="2" name="Dikdörtgen 1"/>
          <p:cNvSpPr/>
          <p:nvPr/>
        </p:nvSpPr>
        <p:spPr>
          <a:xfrm>
            <a:off x="6879317" y="1436965"/>
            <a:ext cx="17782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(Bağımsız olay)</a:t>
            </a:r>
          </a:p>
        </p:txBody>
      </p:sp>
    </p:spTree>
    <p:extLst>
      <p:ext uri="{BB962C8B-B14F-4D97-AF65-F5344CB8AC3E}">
        <p14:creationId xmlns:p14="http://schemas.microsoft.com/office/powerpoint/2010/main" val="99630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 animBg="1"/>
      <p:bldP spid="73739" grpId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5830887" y="6502004"/>
            <a:ext cx="33131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107504" y="139075"/>
            <a:ext cx="8857109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sz="2000" b="1">
                <a:solidFill>
                  <a:srgbClr val="FF0000"/>
                </a:solidFill>
              </a:rPr>
              <a:t>ÖRNEK-14)</a:t>
            </a:r>
            <a:r>
              <a:rPr lang="tr-TR" sz="2000" b="1"/>
              <a:t>  İki torbadan 1.sinde 5 mavi,3 kırmızı bilye,2.sinde 4 mavi,2 kırmızı bilye vardır.Her iki torbadan birer bilye çekiliyor.Çekilen bilyelerin 1.sinde mavi,2.sinde kırmızı olma olasılığı kaçtır? </a:t>
            </a:r>
          </a:p>
        </p:txBody>
      </p:sp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1196975"/>
            <a:ext cx="3384550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492375"/>
            <a:ext cx="2663825" cy="185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492375"/>
            <a:ext cx="2663825" cy="189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4759" name="Object 7"/>
          <p:cNvGraphicFramePr>
            <a:graphicFrameLocks noChangeAspect="1"/>
          </p:cNvGraphicFramePr>
          <p:nvPr/>
        </p:nvGraphicFramePr>
        <p:xfrm>
          <a:off x="3419475" y="4797425"/>
          <a:ext cx="2089150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8" name="Denklem" r:id="rId6" imgW="888614" imgH="393529" progId="Equation.3">
                  <p:embed/>
                </p:oleObj>
              </mc:Choice>
              <mc:Fallback>
                <p:oleObj name="Denklem" r:id="rId6" imgW="888614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4797425"/>
                        <a:ext cx="2089150" cy="922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61" name="Rectangle 9"/>
          <p:cNvSpPr>
            <a:spLocks noChangeArrowheads="1"/>
          </p:cNvSpPr>
          <p:nvPr/>
        </p:nvSpPr>
        <p:spPr bwMode="auto">
          <a:xfrm>
            <a:off x="5651500" y="1125538"/>
            <a:ext cx="863600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1689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55DD4C-863D-4664-B4C0-4CF77B2AEDDF}" type="slidenum">
              <a:rPr lang="tr-TR" b="0" smtClean="0"/>
              <a:pPr eaLnBrk="1" hangingPunct="1"/>
              <a:t>16</a:t>
            </a:fld>
            <a:endParaRPr lang="tr-TR" b="0" smtClean="0"/>
          </a:p>
        </p:txBody>
      </p:sp>
      <p:sp>
        <p:nvSpPr>
          <p:cNvPr id="10" name="Dikdörtgen 9"/>
          <p:cNvSpPr/>
          <p:nvPr/>
        </p:nvSpPr>
        <p:spPr>
          <a:xfrm>
            <a:off x="7156207" y="1436965"/>
            <a:ext cx="17782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2000" b="1" dirty="0"/>
              <a:t>(Bağımsız olay)</a:t>
            </a:r>
          </a:p>
        </p:txBody>
      </p:sp>
    </p:spTree>
    <p:extLst>
      <p:ext uri="{BB962C8B-B14F-4D97-AF65-F5344CB8AC3E}">
        <p14:creationId xmlns:p14="http://schemas.microsoft.com/office/powerpoint/2010/main" val="33171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animBg="1"/>
      <p:bldP spid="74761" grpId="0" animBg="1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5958641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179512" y="139075"/>
            <a:ext cx="8785101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sz="2000" b="1" dirty="0">
                <a:solidFill>
                  <a:srgbClr val="FF0000"/>
                </a:solidFill>
              </a:rPr>
              <a:t>ÖRNEK-15)</a:t>
            </a:r>
            <a:r>
              <a:rPr lang="tr-TR" sz="2000" b="1" dirty="0"/>
              <a:t>  İki torbadan 1.sinde 5 mavi,3 kırmızı bilye,2.sinde 4 mavi,2 kırmızı bilye </a:t>
            </a:r>
            <a:r>
              <a:rPr lang="tr-TR" sz="2000" b="1" dirty="0" err="1"/>
              <a:t>vardır.Her</a:t>
            </a:r>
            <a:r>
              <a:rPr lang="tr-TR" sz="2000" b="1" dirty="0"/>
              <a:t> iki torbadan birer bilye </a:t>
            </a:r>
            <a:r>
              <a:rPr lang="tr-TR" sz="2000" b="1" dirty="0" err="1"/>
              <a:t>çekiliyor.Çekilen</a:t>
            </a:r>
            <a:r>
              <a:rPr lang="tr-TR" sz="2000" b="1" dirty="0"/>
              <a:t> bilyelerin her ikisinin de mavi  olma olasılığı kaçtır? </a:t>
            </a:r>
          </a:p>
        </p:txBody>
      </p:sp>
      <p:pic>
        <p:nvPicPr>
          <p:cNvPr id="7578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349500"/>
            <a:ext cx="2663825" cy="189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9" name="Rectangle 6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75781" name="Object 5"/>
          <p:cNvGraphicFramePr>
            <a:graphicFrameLocks noChangeAspect="1"/>
          </p:cNvGraphicFramePr>
          <p:nvPr/>
        </p:nvGraphicFramePr>
        <p:xfrm>
          <a:off x="3203575" y="4652963"/>
          <a:ext cx="2087563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42" name="Denklem" r:id="rId4" imgW="965200" imgH="393700" progId="Equation.3">
                  <p:embed/>
                </p:oleObj>
              </mc:Choice>
              <mc:Fallback>
                <p:oleObj name="Denklem" r:id="rId4" imgW="9652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4652963"/>
                        <a:ext cx="2087563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578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492375"/>
            <a:ext cx="2665413" cy="176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196975"/>
            <a:ext cx="37433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5" name="Rectangle 9"/>
          <p:cNvSpPr>
            <a:spLocks noChangeArrowheads="1"/>
          </p:cNvSpPr>
          <p:nvPr/>
        </p:nvSpPr>
        <p:spPr bwMode="auto">
          <a:xfrm>
            <a:off x="3635375" y="1052513"/>
            <a:ext cx="863600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2714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DFE4BF1-6F8C-4250-BBA4-32FFDD00B038}" type="slidenum">
              <a:rPr lang="tr-TR" b="0" smtClean="0"/>
              <a:pPr eaLnBrk="1" hangingPunct="1"/>
              <a:t>17</a:t>
            </a:fld>
            <a:endParaRPr lang="tr-TR" b="0" smtClean="0"/>
          </a:p>
        </p:txBody>
      </p:sp>
      <p:sp>
        <p:nvSpPr>
          <p:cNvPr id="11" name="Dikdörtgen 10"/>
          <p:cNvSpPr/>
          <p:nvPr/>
        </p:nvSpPr>
        <p:spPr>
          <a:xfrm>
            <a:off x="7020272" y="1284258"/>
            <a:ext cx="17782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(Bağımsız olay)</a:t>
            </a:r>
          </a:p>
        </p:txBody>
      </p:sp>
    </p:spTree>
    <p:extLst>
      <p:ext uri="{BB962C8B-B14F-4D97-AF65-F5344CB8AC3E}">
        <p14:creationId xmlns:p14="http://schemas.microsoft.com/office/powerpoint/2010/main" val="24561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animBg="1"/>
      <p:bldP spid="75785" grpId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5992391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323850" y="1650375"/>
            <a:ext cx="85344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tr-TR" sz="2000" b="1">
                <a:solidFill>
                  <a:srgbClr val="FF0000"/>
                </a:solidFill>
              </a:rPr>
              <a:t>ÖRNEK–16):</a:t>
            </a:r>
            <a:r>
              <a:rPr lang="tr-TR" sz="2000" b="1"/>
              <a:t>                                          Bir torbada 3 sarı,4 kırmızı,5 mavi bilye vardır. Torbadan çekilen bilye yerine konma koşulu ile Torbadan arka arkaya çekilen iki bilyeden birincisinin kırmızı,ikincisinin sarı gelme olasılığı kaçtır?  </a:t>
            </a:r>
          </a:p>
        </p:txBody>
      </p:sp>
      <p:pic>
        <p:nvPicPr>
          <p:cNvPr id="778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60350"/>
            <a:ext cx="1597025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7829" name="Object 5"/>
          <p:cNvGraphicFramePr>
            <a:graphicFrameLocks noChangeAspect="1"/>
          </p:cNvGraphicFramePr>
          <p:nvPr/>
        </p:nvGraphicFramePr>
        <p:xfrm>
          <a:off x="4211638" y="4581525"/>
          <a:ext cx="2592387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6" name="Denklem" r:id="rId4" imgW="1155700" imgH="393700" progId="Equation.3">
                  <p:embed/>
                </p:oleObj>
              </mc:Choice>
              <mc:Fallback>
                <p:oleObj name="Denklem" r:id="rId4" imgW="11557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4581525"/>
                        <a:ext cx="2592387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78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708275"/>
            <a:ext cx="360045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860800"/>
            <a:ext cx="2014538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3" name="Rectangle 9"/>
          <p:cNvSpPr>
            <a:spLocks noChangeArrowheads="1"/>
          </p:cNvSpPr>
          <p:nvPr/>
        </p:nvSpPr>
        <p:spPr bwMode="auto">
          <a:xfrm>
            <a:off x="2411413" y="2708275"/>
            <a:ext cx="863600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3737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24D8E95-4561-4143-95D7-47BD96A525FB}" type="slidenum">
              <a:rPr lang="tr-TR" b="0" smtClean="0"/>
              <a:pPr eaLnBrk="1" hangingPunct="1"/>
              <a:t>18</a:t>
            </a:fld>
            <a:endParaRPr lang="tr-TR" b="0" smtClean="0"/>
          </a:p>
        </p:txBody>
      </p:sp>
      <p:sp>
        <p:nvSpPr>
          <p:cNvPr id="10" name="Dikdörtgen 9"/>
          <p:cNvSpPr/>
          <p:nvPr/>
        </p:nvSpPr>
        <p:spPr>
          <a:xfrm>
            <a:off x="6879317" y="2940020"/>
            <a:ext cx="17782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2000" b="1" dirty="0"/>
              <a:t>(Bağımsız olay)</a:t>
            </a:r>
          </a:p>
        </p:txBody>
      </p:sp>
    </p:spTree>
    <p:extLst>
      <p:ext uri="{BB962C8B-B14F-4D97-AF65-F5344CB8AC3E}">
        <p14:creationId xmlns:p14="http://schemas.microsoft.com/office/powerpoint/2010/main" val="158826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77833" grpId="0" animBg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250825" y="2002106"/>
            <a:ext cx="871378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tr-TR" sz="2000" b="1">
                <a:solidFill>
                  <a:srgbClr val="FF0000"/>
                </a:solidFill>
              </a:rPr>
              <a:t>ÖRNEK–17):</a:t>
            </a:r>
            <a:r>
              <a:rPr lang="tr-TR" sz="2000" b="1"/>
              <a:t>                                        Bir torbada 2 yeşil, 3 mavi,4 sarı top vardır. Bir madeni para havaya atılıyor ve torbadan rastgele bir top çekiliyor. Paranın tura ve topun sarı gelme olasılığı kaçtır? (Paranın tura, topun sarı gelme olasılığı kaçtır?)</a:t>
            </a:r>
          </a:p>
        </p:txBody>
      </p:sp>
      <p:pic>
        <p:nvPicPr>
          <p:cNvPr id="819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260350"/>
            <a:ext cx="19875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3141663"/>
            <a:ext cx="3744912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Rectangle 8"/>
          <p:cNvSpPr>
            <a:spLocks noChangeArrowheads="1"/>
          </p:cNvSpPr>
          <p:nvPr/>
        </p:nvSpPr>
        <p:spPr bwMode="auto">
          <a:xfrm>
            <a:off x="0" y="31765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81927" name="Object 7"/>
          <p:cNvGraphicFramePr>
            <a:graphicFrameLocks noChangeAspect="1"/>
          </p:cNvGraphicFramePr>
          <p:nvPr/>
        </p:nvGraphicFramePr>
        <p:xfrm>
          <a:off x="4211638" y="4581525"/>
          <a:ext cx="1873250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90" name="Denklem" r:id="rId5" imgW="888614" imgH="393529" progId="Equation.3">
                  <p:embed/>
                </p:oleObj>
              </mc:Choice>
              <mc:Fallback>
                <p:oleObj name="Denklem" r:id="rId5" imgW="888614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4581525"/>
                        <a:ext cx="1873250" cy="820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92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4005263"/>
            <a:ext cx="19875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30" name="Rectangle 10"/>
          <p:cNvSpPr>
            <a:spLocks noChangeArrowheads="1"/>
          </p:cNvSpPr>
          <p:nvPr/>
        </p:nvSpPr>
        <p:spPr bwMode="auto">
          <a:xfrm>
            <a:off x="4067175" y="3068638"/>
            <a:ext cx="863600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4761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3B35396-5D05-4E3F-A75F-6BAE531CC823}" type="slidenum">
              <a:rPr lang="tr-TR" b="0" smtClean="0"/>
              <a:pPr eaLnBrk="1" hangingPunct="1"/>
              <a:t>19</a:t>
            </a:fld>
            <a:endParaRPr lang="tr-TR" b="0" smtClean="0"/>
          </a:p>
        </p:txBody>
      </p:sp>
      <p:sp>
        <p:nvSpPr>
          <p:cNvPr id="74762" name="Rectangle 2"/>
          <p:cNvSpPr>
            <a:spLocks noChangeArrowheads="1"/>
          </p:cNvSpPr>
          <p:nvPr/>
        </p:nvSpPr>
        <p:spPr bwMode="auto">
          <a:xfrm>
            <a:off x="5600700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7037613" y="3300383"/>
            <a:ext cx="17782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2000" b="1" dirty="0"/>
              <a:t>(Bağımsız olay)</a:t>
            </a:r>
          </a:p>
        </p:txBody>
      </p:sp>
    </p:spTree>
    <p:extLst>
      <p:ext uri="{BB962C8B-B14F-4D97-AF65-F5344CB8AC3E}">
        <p14:creationId xmlns:p14="http://schemas.microsoft.com/office/powerpoint/2010/main" val="425002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/>
      <p:bldP spid="81930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187624" y="332656"/>
            <a:ext cx="6192688" cy="1470025"/>
          </a:xfr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</a:rPr>
              <a:t>BAĞIMSIZ BİR OLAYIN OLASILIĞI</a:t>
            </a:r>
            <a:endParaRPr lang="tr-TR" sz="4800" b="1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7504" y="4293096"/>
            <a:ext cx="8928991" cy="2279104"/>
          </a:xfr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>
            <a:normAutofit fontScale="92500" lnSpcReduction="20000"/>
          </a:bodyPr>
          <a:lstStyle/>
          <a:p>
            <a:pPr algn="l"/>
            <a:r>
              <a:rPr lang="tr-TR" sz="4400" b="1" dirty="0" smtClean="0">
                <a:solidFill>
                  <a:srgbClr val="FF0000"/>
                </a:solidFill>
              </a:rPr>
              <a:t>ÖMER ASKERDEN</a:t>
            </a:r>
          </a:p>
          <a:p>
            <a:pPr algn="l"/>
            <a:r>
              <a:rPr lang="tr-TR" sz="44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pPr algn="l"/>
            <a:r>
              <a:rPr lang="tr-TR" sz="35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47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99306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4517" name="Object 5"/>
          <p:cNvGraphicFramePr>
            <a:graphicFrameLocks noChangeAspect="1"/>
          </p:cNvGraphicFramePr>
          <p:nvPr/>
        </p:nvGraphicFramePr>
        <p:xfrm>
          <a:off x="5364163" y="1844675"/>
          <a:ext cx="1873250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46" name="Denklem" r:id="rId4" imgW="888614" imgH="393529" progId="Equation.3">
                  <p:embed/>
                </p:oleObj>
              </mc:Choice>
              <mc:Fallback>
                <p:oleObj name="Denklem" r:id="rId4" imgW="888614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1844675"/>
                        <a:ext cx="1873250" cy="823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2555875" y="981075"/>
            <a:ext cx="792163" cy="7921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5782" name="Rectangle 8"/>
          <p:cNvSpPr>
            <a:spLocks noChangeArrowheads="1"/>
          </p:cNvSpPr>
          <p:nvPr/>
        </p:nvSpPr>
        <p:spPr bwMode="auto">
          <a:xfrm>
            <a:off x="5958641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6452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24175"/>
            <a:ext cx="7848600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4" name="Rectangle 11"/>
          <p:cNvSpPr>
            <a:spLocks noChangeArrowheads="1"/>
          </p:cNvSpPr>
          <p:nvPr/>
        </p:nvSpPr>
        <p:spPr bwMode="auto">
          <a:xfrm>
            <a:off x="0" y="3152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64522" name="Object 10"/>
          <p:cNvGraphicFramePr>
            <a:graphicFrameLocks noChangeAspect="1"/>
          </p:cNvGraphicFramePr>
          <p:nvPr/>
        </p:nvGraphicFramePr>
        <p:xfrm>
          <a:off x="5724525" y="4581525"/>
          <a:ext cx="1871663" cy="1004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47" name="Denklem" r:id="rId7" imgW="723586" imgH="393529" progId="Equation.3">
                  <p:embed/>
                </p:oleObj>
              </mc:Choice>
              <mc:Fallback>
                <p:oleObj name="Denklem" r:id="rId7" imgW="723586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4581525"/>
                        <a:ext cx="1871663" cy="1004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24" name="Rectangle 12"/>
          <p:cNvSpPr>
            <a:spLocks noChangeArrowheads="1"/>
          </p:cNvSpPr>
          <p:nvPr/>
        </p:nvSpPr>
        <p:spPr bwMode="auto">
          <a:xfrm>
            <a:off x="971550" y="3789363"/>
            <a:ext cx="792163" cy="7921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5787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D588E1F-D9C0-4CCF-8266-7D96CE7116F3}" type="slidenum">
              <a:rPr lang="tr-TR" b="0" smtClean="0"/>
              <a:pPr eaLnBrk="1" hangingPunct="1"/>
              <a:t>20</a:t>
            </a:fld>
            <a:endParaRPr lang="tr-TR" b="0" smtClean="0"/>
          </a:p>
        </p:txBody>
      </p:sp>
      <p:sp>
        <p:nvSpPr>
          <p:cNvPr id="12" name="Dikdörtgen 11"/>
          <p:cNvSpPr/>
          <p:nvPr/>
        </p:nvSpPr>
        <p:spPr>
          <a:xfrm>
            <a:off x="5508104" y="1242622"/>
            <a:ext cx="17782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(Bağımsız olay)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5773076" y="3985389"/>
            <a:ext cx="17782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(Bağımsız olay)</a:t>
            </a:r>
          </a:p>
        </p:txBody>
      </p:sp>
    </p:spTree>
    <p:extLst>
      <p:ext uri="{BB962C8B-B14F-4D97-AF65-F5344CB8AC3E}">
        <p14:creationId xmlns:p14="http://schemas.microsoft.com/office/powerpoint/2010/main" val="405765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 animBg="1"/>
      <p:bldP spid="64524" grpId="0" animBg="1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63" y="188913"/>
            <a:ext cx="5616575" cy="260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349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76667"/>
              </p:ext>
            </p:extLst>
          </p:nvPr>
        </p:nvGraphicFramePr>
        <p:xfrm>
          <a:off x="1907704" y="4653136"/>
          <a:ext cx="215900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8" name="Denklem" r:id="rId4" imgW="901309" imgH="393529" progId="Equation.3">
                  <p:embed/>
                </p:oleObj>
              </mc:Choice>
              <mc:Fallback>
                <p:oleObj name="Denklem" r:id="rId4" imgW="90130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4653136"/>
                        <a:ext cx="2159000" cy="93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498" name="Rectangle 10"/>
          <p:cNvSpPr>
            <a:spLocks noChangeArrowheads="1"/>
          </p:cNvSpPr>
          <p:nvPr/>
        </p:nvSpPr>
        <p:spPr bwMode="auto">
          <a:xfrm>
            <a:off x="5108575" y="1844675"/>
            <a:ext cx="792163" cy="9318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6805" name="Rectangle 11"/>
          <p:cNvSpPr>
            <a:spLocks noChangeArrowheads="1"/>
          </p:cNvSpPr>
          <p:nvPr/>
        </p:nvSpPr>
        <p:spPr bwMode="auto">
          <a:xfrm>
            <a:off x="5600700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76806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00CBD59-D14F-49C2-83EA-6C7B58D6E4A5}" type="slidenum">
              <a:rPr lang="tr-TR" b="0" smtClean="0"/>
              <a:pPr eaLnBrk="1" hangingPunct="1"/>
              <a:t>21</a:t>
            </a:fld>
            <a:endParaRPr lang="tr-TR" b="0" smtClean="0"/>
          </a:p>
        </p:txBody>
      </p:sp>
      <p:sp>
        <p:nvSpPr>
          <p:cNvPr id="7" name="Dikdörtgen 6"/>
          <p:cNvSpPr/>
          <p:nvPr/>
        </p:nvSpPr>
        <p:spPr>
          <a:xfrm>
            <a:off x="2051720" y="3717032"/>
            <a:ext cx="17782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2000" b="1" dirty="0"/>
              <a:t>(Bağımsız olay)</a:t>
            </a:r>
          </a:p>
        </p:txBody>
      </p:sp>
    </p:spTree>
    <p:extLst>
      <p:ext uri="{BB962C8B-B14F-4D97-AF65-F5344CB8AC3E}">
        <p14:creationId xmlns:p14="http://schemas.microsoft.com/office/powerpoint/2010/main" val="126535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8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640960" cy="1899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538160"/>
            <a:ext cx="3970624" cy="95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0304673"/>
              </p:ext>
            </p:extLst>
          </p:nvPr>
        </p:nvGraphicFramePr>
        <p:xfrm>
          <a:off x="2128319" y="2702515"/>
          <a:ext cx="676116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94" name="Denklem" r:id="rId5" imgW="3047760" imgH="393480" progId="Equation.3">
                  <p:embed/>
                </p:oleObj>
              </mc:Choice>
              <mc:Fallback>
                <p:oleObj name="Denklem" r:id="rId5" imgW="30477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8319" y="2702515"/>
                        <a:ext cx="6761163" cy="863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26" y="4932712"/>
            <a:ext cx="3084686" cy="1407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4860033" y="1538160"/>
            <a:ext cx="877570" cy="9318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3995936" y="5167849"/>
            <a:ext cx="4975783" cy="1323439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/>
              <a:t>	Birinin Kırmızı, diğerinin </a:t>
            </a:r>
            <a:r>
              <a:rPr lang="tr-TR" sz="2000" b="1" dirty="0"/>
              <a:t>beyaz olması olasılığında Kırmızı ve beyaz olasılığı ile Beyaz ve Kırmızı olasılığı </a:t>
            </a:r>
            <a:r>
              <a:rPr lang="tr-TR" sz="2000" b="1" dirty="0" smtClean="0"/>
              <a:t>bulunur. Bu </a:t>
            </a:r>
            <a:r>
              <a:rPr lang="tr-TR" sz="2000" b="1" dirty="0"/>
              <a:t>iki olasılığın sonuçları toplanır.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32539" y="2924944"/>
            <a:ext cx="17782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2000" b="1" dirty="0"/>
              <a:t>(Bağımsız olay)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28587" y="3877017"/>
            <a:ext cx="1393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2000" b="1" dirty="0" smtClean="0"/>
              <a:t>(Ayrık </a:t>
            </a:r>
            <a:r>
              <a:rPr lang="tr-TR" altLang="zh-CN" sz="2000" b="1" dirty="0"/>
              <a:t>olay)</a:t>
            </a: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2330740"/>
              </p:ext>
            </p:extLst>
          </p:nvPr>
        </p:nvGraphicFramePr>
        <p:xfrm>
          <a:off x="1791062" y="3689633"/>
          <a:ext cx="2748578" cy="835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95" name="Denklem" r:id="rId8" imgW="1295280" imgH="393480" progId="Equation.3">
                  <p:embed/>
                </p:oleObj>
              </mc:Choice>
              <mc:Fallback>
                <p:oleObj name="Denklem" r:id="rId8" imgW="129528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91062" y="3689633"/>
                        <a:ext cx="2748578" cy="8353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Metin kutusu 6"/>
          <p:cNvSpPr txBox="1"/>
          <p:nvPr/>
        </p:nvSpPr>
        <p:spPr>
          <a:xfrm>
            <a:off x="4716016" y="3931027"/>
            <a:ext cx="4255703" cy="1015663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Ayrık iki olayın birlikte meydana gelme olasılığı, bu olayların olasılıkları toplamına eşittir.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119724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10" grpId="0"/>
      <p:bldP spid="11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8" y="45720"/>
            <a:ext cx="6340192" cy="1537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81293"/>
            <a:ext cx="3240360" cy="141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338" y="4688701"/>
            <a:ext cx="2736305" cy="17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5757996"/>
            <a:ext cx="3456384" cy="925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527" y="1173161"/>
            <a:ext cx="3202881" cy="833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732240" y="1116804"/>
            <a:ext cx="736806" cy="9318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6659674"/>
              </p:ext>
            </p:extLst>
          </p:nvPr>
        </p:nvGraphicFramePr>
        <p:xfrm>
          <a:off x="255290" y="2348880"/>
          <a:ext cx="8607679" cy="1136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18" name="Denklem" r:id="rId8" imgW="4813200" imgH="634680" progId="Equation.3">
                  <p:embed/>
                </p:oleObj>
              </mc:Choice>
              <mc:Fallback>
                <p:oleObj name="Denklem" r:id="rId8" imgW="4813200" imgH="634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290" y="2348880"/>
                        <a:ext cx="8607679" cy="113607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1809727"/>
              </p:ext>
            </p:extLst>
          </p:nvPr>
        </p:nvGraphicFramePr>
        <p:xfrm>
          <a:off x="4069356" y="3486117"/>
          <a:ext cx="3811241" cy="1100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19" name="Denklem" r:id="rId10" imgW="2209800" imgH="635000" progId="Equation.3">
                  <p:embed/>
                </p:oleObj>
              </mc:Choice>
              <mc:Fallback>
                <p:oleObj name="Denklem" r:id="rId10" imgW="2209800" imgH="63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9356" y="3486117"/>
                        <a:ext cx="3811241" cy="110066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Dikdörtgen 13"/>
          <p:cNvSpPr/>
          <p:nvPr/>
        </p:nvSpPr>
        <p:spPr>
          <a:xfrm>
            <a:off x="6948264" y="400990"/>
            <a:ext cx="17782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(Bağımsız olay)</a:t>
            </a:r>
          </a:p>
        </p:txBody>
      </p:sp>
    </p:spTree>
    <p:extLst>
      <p:ext uri="{BB962C8B-B14F-4D97-AF65-F5344CB8AC3E}">
        <p14:creationId xmlns:p14="http://schemas.microsoft.com/office/powerpoint/2010/main" val="162386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4" y="116632"/>
            <a:ext cx="7164189" cy="1581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619" y="2492896"/>
            <a:ext cx="5472608" cy="917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645024"/>
            <a:ext cx="509640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923" y="1224046"/>
            <a:ext cx="3387605" cy="947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7199253" y="1224046"/>
            <a:ext cx="736806" cy="9318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395536" y="2751383"/>
            <a:ext cx="17782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(Bağımsız olay)</a:t>
            </a:r>
          </a:p>
        </p:txBody>
      </p:sp>
    </p:spTree>
    <p:extLst>
      <p:ext uri="{BB962C8B-B14F-4D97-AF65-F5344CB8AC3E}">
        <p14:creationId xmlns:p14="http://schemas.microsoft.com/office/powerpoint/2010/main" val="316170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539" y="2924944"/>
            <a:ext cx="16355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2000" b="1" dirty="0"/>
              <a:t>(</a:t>
            </a:r>
            <a:r>
              <a:rPr lang="tr-TR" altLang="zh-CN" sz="2000" b="1" dirty="0" smtClean="0"/>
              <a:t>Bağımlı </a:t>
            </a:r>
            <a:r>
              <a:rPr lang="tr-TR" altLang="zh-CN" sz="2000" b="1" dirty="0"/>
              <a:t>olay)</a:t>
            </a:r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38" y="260648"/>
            <a:ext cx="7467011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115616" y="1417017"/>
            <a:ext cx="1008112" cy="107587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318841"/>
              </p:ext>
            </p:extLst>
          </p:nvPr>
        </p:nvGraphicFramePr>
        <p:xfrm>
          <a:off x="382588" y="4005263"/>
          <a:ext cx="8148637" cy="129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0" name="Denklem" r:id="rId4" imgW="3835080" imgH="609480" progId="Equation.3">
                  <p:embed/>
                </p:oleObj>
              </mc:Choice>
              <mc:Fallback>
                <p:oleObj name="Denklem" r:id="rId4" imgW="3835080" imgH="609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588" y="4005263"/>
                        <a:ext cx="8148637" cy="1296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468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2071" y="2780928"/>
            <a:ext cx="16355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(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Bağımlı </a:t>
            </a:r>
            <a:r>
              <a:rPr lang="tr-TR" altLang="zh-CN" sz="2000" b="1" dirty="0">
                <a:solidFill>
                  <a:srgbClr val="FF0000"/>
                </a:solidFill>
              </a:rPr>
              <a:t>olay)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3958851"/>
              </p:ext>
            </p:extLst>
          </p:nvPr>
        </p:nvGraphicFramePr>
        <p:xfrm>
          <a:off x="511424" y="3789040"/>
          <a:ext cx="8121152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4" name="Denklem" r:id="rId3" imgW="3822700" imgH="609600" progId="Equation.3">
                  <p:embed/>
                </p:oleObj>
              </mc:Choice>
              <mc:Fallback>
                <p:oleObj name="Denklem" r:id="rId3" imgW="3822700" imgH="609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424" y="3789040"/>
                        <a:ext cx="8121152" cy="12961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71" y="116632"/>
            <a:ext cx="7998321" cy="229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6372200" y="1484784"/>
            <a:ext cx="1008112" cy="107587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6680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98495"/>
            <a:ext cx="6983313" cy="1976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2071" y="2780928"/>
            <a:ext cx="16355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(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Bağımlı </a:t>
            </a:r>
            <a:r>
              <a:rPr lang="tr-TR" altLang="zh-CN" sz="2000" b="1" dirty="0">
                <a:solidFill>
                  <a:srgbClr val="FF0000"/>
                </a:solidFill>
              </a:rPr>
              <a:t>olay)</a:t>
            </a: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3724982"/>
              </p:ext>
            </p:extLst>
          </p:nvPr>
        </p:nvGraphicFramePr>
        <p:xfrm>
          <a:off x="3059832" y="2492896"/>
          <a:ext cx="5026025" cy="341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8" name="Denklem" r:id="rId4" imgW="2743200" imgH="1854000" progId="Equation.3">
                  <p:embed/>
                </p:oleObj>
              </mc:Choice>
              <mc:Fallback>
                <p:oleObj name="Denklem" r:id="rId4" imgW="2743200" imgH="18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2492896"/>
                        <a:ext cx="5026025" cy="3411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2051720" y="1186914"/>
            <a:ext cx="1008112" cy="107587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6049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89" y="188640"/>
            <a:ext cx="6820247" cy="1916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32539" y="2924944"/>
            <a:ext cx="16355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(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Bağımlı </a:t>
            </a:r>
            <a:r>
              <a:rPr lang="tr-TR" altLang="zh-CN" sz="2000" b="1" dirty="0">
                <a:solidFill>
                  <a:srgbClr val="FF0000"/>
                </a:solidFill>
              </a:rPr>
              <a:t>olay)</a:t>
            </a: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2318989"/>
              </p:ext>
            </p:extLst>
          </p:nvPr>
        </p:nvGraphicFramePr>
        <p:xfrm>
          <a:off x="2339752" y="3124999"/>
          <a:ext cx="5977988" cy="2502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82" name="Denklem" r:id="rId4" imgW="2552400" imgH="1066680" progId="Equation.3">
                  <p:embed/>
                </p:oleObj>
              </mc:Choice>
              <mc:Fallback>
                <p:oleObj name="Denklem" r:id="rId4" imgW="2552400" imgH="1066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3124999"/>
                        <a:ext cx="5977988" cy="25024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611560" y="1186914"/>
            <a:ext cx="1008112" cy="107587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780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48" y="260648"/>
            <a:ext cx="8661587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7096378"/>
              </p:ext>
            </p:extLst>
          </p:nvPr>
        </p:nvGraphicFramePr>
        <p:xfrm>
          <a:off x="1924050" y="2974975"/>
          <a:ext cx="2487613" cy="263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6" name="Denklem" r:id="rId4" imgW="1130040" imgH="1206360" progId="Equation.3">
                  <p:embed/>
                </p:oleObj>
              </mc:Choice>
              <mc:Fallback>
                <p:oleObj name="Denklem" r:id="rId4" imgW="1130040" imgH="1206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4050" y="2974975"/>
                        <a:ext cx="2487613" cy="263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6156175" y="1349482"/>
            <a:ext cx="1143197" cy="114341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600700" y="6491288"/>
            <a:ext cx="35433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06104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79388" y="188913"/>
            <a:ext cx="8713787" cy="1754326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BAĞIMSIZ </a:t>
            </a:r>
            <a:r>
              <a:rPr lang="tr-TR" altLang="zh-CN" dirty="0">
                <a:solidFill>
                  <a:srgbClr val="FF0000"/>
                </a:solidFill>
              </a:rPr>
              <a:t>OLAYLARIN OLASILIĞI O(A</a:t>
            </a:r>
            <a:r>
              <a:rPr lang="tr-TR" altLang="zh-CN" dirty="0">
                <a:solidFill>
                  <a:srgbClr val="FF0000"/>
                </a:solidFill>
                <a:sym typeface="Symbol" pitchFamily="18" charset="2"/>
              </a:rPr>
              <a:t>B) veya P(AB):</a:t>
            </a:r>
          </a:p>
          <a:p>
            <a:pPr eaLnBrk="1" hangingPunct="1"/>
            <a:r>
              <a:rPr lang="tr-TR" altLang="zh-CN" dirty="0">
                <a:sym typeface="Symbol" pitchFamily="18" charset="2"/>
              </a:rPr>
              <a:t>	Aynı anda veya peş peşe yapılan bir deneyde iki olaydan birinin olması, diğerinin gerçekleşme şansını etkilemiyorsa, bu iki olaya bağımsız bir olay denir. </a:t>
            </a:r>
            <a:endParaRPr lang="tr-TR" altLang="zh-CN" dirty="0" smtClean="0">
              <a:sym typeface="Symbol" pitchFamily="18" charset="2"/>
            </a:endParaRPr>
          </a:p>
          <a:p>
            <a:pPr eaLnBrk="1" hangingPunct="1"/>
            <a:r>
              <a:rPr lang="tr-TR" altLang="zh-CN" dirty="0">
                <a:sym typeface="Symbol" pitchFamily="18" charset="2"/>
              </a:rPr>
              <a:t>	</a:t>
            </a:r>
            <a:r>
              <a:rPr lang="tr-TR" altLang="zh-CN" dirty="0" smtClean="0">
                <a:sym typeface="Symbol" pitchFamily="18" charset="2"/>
              </a:rPr>
              <a:t>Bağımsız </a:t>
            </a:r>
            <a:r>
              <a:rPr lang="tr-TR" altLang="zh-CN" dirty="0">
                <a:sym typeface="Symbol" pitchFamily="18" charset="2"/>
              </a:rPr>
              <a:t>iki olayın birlikte gerçekleşme olasılığı, ayrı ayrı gerçekleşme olasılıkları çarpımına eşittir. 			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68721" y="3220511"/>
            <a:ext cx="8713787" cy="6445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ÖRNEK–1):</a:t>
            </a:r>
            <a:r>
              <a:rPr lang="tr-TR" altLang="zh-CN" dirty="0"/>
              <a:t> Bir para ve bir zar birlikte atılıyor. Paranın tura ve zarın 4’ten büyük bir sayı gelme olasılığı kaçtır</a:t>
            </a:r>
            <a:r>
              <a:rPr lang="tr-TR" altLang="zh-CN" dirty="0" smtClean="0"/>
              <a:t>?                 (Bağımsız olay)</a:t>
            </a:r>
            <a:endParaRPr lang="tr-TR" altLang="zh-CN" dirty="0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2339752" y="3934646"/>
            <a:ext cx="864096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7942877"/>
              </p:ext>
            </p:extLst>
          </p:nvPr>
        </p:nvGraphicFramePr>
        <p:xfrm>
          <a:off x="1871514" y="2204864"/>
          <a:ext cx="464978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7" name="Denklem" r:id="rId3" imgW="1434960" imgH="203040" progId="Equation.3">
                  <p:embed/>
                </p:oleObj>
              </mc:Choice>
              <mc:Fallback>
                <p:oleObj name="Denklem" r:id="rId3" imgW="1434960" imgH="203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1514" y="2204864"/>
                        <a:ext cx="4649787" cy="647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5615644"/>
              </p:ext>
            </p:extLst>
          </p:nvPr>
        </p:nvGraphicFramePr>
        <p:xfrm>
          <a:off x="2411760" y="3990293"/>
          <a:ext cx="3619682" cy="7383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8" name="Denklem" r:id="rId5" imgW="1916868" imgH="393529" progId="Equation.3">
                  <p:embed/>
                </p:oleObj>
              </mc:Choice>
              <mc:Fallback>
                <p:oleObj name="Denklem" r:id="rId5" imgW="1916868" imgH="39352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3990293"/>
                        <a:ext cx="3619682" cy="7383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611560" y="5085184"/>
            <a:ext cx="30243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Ö={1,2,3,4,5,6}  s(Ö)=6  ,</a:t>
            </a:r>
          </a:p>
          <a:p>
            <a:r>
              <a:rPr lang="tr-TR" sz="2000" b="1" dirty="0"/>
              <a:t>Ö={T,Y}   s(Ö)=2  ,</a:t>
            </a:r>
          </a:p>
          <a:p>
            <a:r>
              <a:rPr lang="tr-TR" sz="2000" b="1" dirty="0"/>
              <a:t>A={5,6}  s(A)=2,</a:t>
            </a:r>
          </a:p>
          <a:p>
            <a:r>
              <a:rPr lang="tr-TR" sz="2000" b="1" dirty="0"/>
              <a:t>B={T}   s(B)=1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4" name="Nesne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388663"/>
              </p:ext>
            </p:extLst>
          </p:nvPr>
        </p:nvGraphicFramePr>
        <p:xfrm>
          <a:off x="3907336" y="5314855"/>
          <a:ext cx="4968552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9" name="Denklem" r:id="rId7" imgW="2374900" imgH="393700" progId="Equation.3">
                  <p:embed/>
                </p:oleObj>
              </mc:Choice>
              <mc:Fallback>
                <p:oleObj name="Denklem" r:id="rId7" imgW="2374900" imgH="3937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7336" y="5314855"/>
                        <a:ext cx="4968552" cy="8640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061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65" y="116632"/>
            <a:ext cx="7544519" cy="226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5517232"/>
            <a:ext cx="3438525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40292"/>
              </p:ext>
            </p:extLst>
          </p:nvPr>
        </p:nvGraphicFramePr>
        <p:xfrm>
          <a:off x="611560" y="3212976"/>
          <a:ext cx="7489825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0" name="Denklem" r:id="rId5" imgW="3403440" imgH="393480" progId="Equation.3">
                  <p:embed/>
                </p:oleObj>
              </mc:Choice>
              <mc:Fallback>
                <p:oleObj name="Denklem" r:id="rId5" imgW="34034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212976"/>
                        <a:ext cx="7489825" cy="858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683568" y="1412776"/>
            <a:ext cx="1008112" cy="107587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5600700" y="6491288"/>
            <a:ext cx="35433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7439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16632"/>
            <a:ext cx="8136905" cy="1404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711302"/>
              </p:ext>
            </p:extLst>
          </p:nvPr>
        </p:nvGraphicFramePr>
        <p:xfrm>
          <a:off x="1979712" y="2426398"/>
          <a:ext cx="4104456" cy="8585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86" name="Denklem" r:id="rId4" imgW="1866090" imgH="393529" progId="Equation.3">
                  <p:embed/>
                </p:oleObj>
              </mc:Choice>
              <mc:Fallback>
                <p:oleObj name="Denklem" r:id="rId4" imgW="1866090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2426398"/>
                        <a:ext cx="4104456" cy="8585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59" y="1414487"/>
            <a:ext cx="3384377" cy="753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6804248" y="1268760"/>
            <a:ext cx="936104" cy="10801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7491796"/>
              </p:ext>
            </p:extLst>
          </p:nvPr>
        </p:nvGraphicFramePr>
        <p:xfrm>
          <a:off x="2267744" y="5877272"/>
          <a:ext cx="4330700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87" name="Denklem" r:id="rId7" imgW="1968480" imgH="393480" progId="Equation.3">
                  <p:embed/>
                </p:oleObj>
              </mc:Choice>
              <mc:Fallback>
                <p:oleObj name="Denklem" r:id="rId7" imgW="19684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5877272"/>
                        <a:ext cx="4330700" cy="858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562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8" y="3399472"/>
            <a:ext cx="6948773" cy="2212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860032" y="4869160"/>
            <a:ext cx="936104" cy="7431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5600700" y="6491288"/>
            <a:ext cx="35433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35988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99592" y="260648"/>
            <a:ext cx="7344816" cy="1944216"/>
          </a:xfr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BAĞIMLI BİR OLAYIN OLASILIĞI</a:t>
            </a:r>
            <a:endParaRPr lang="tr-TR" sz="60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79512" y="4653136"/>
            <a:ext cx="8784976" cy="1877437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 ÖĞRETMENİ</a:t>
            </a:r>
          </a:p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38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358775" y="260350"/>
            <a:ext cx="8605838" cy="2566988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BAĞIMLI </a:t>
            </a:r>
            <a:r>
              <a:rPr lang="tr-TR" altLang="zh-CN" dirty="0">
                <a:solidFill>
                  <a:srgbClr val="FF0000"/>
                </a:solidFill>
              </a:rPr>
              <a:t>OLAYLARIN OLASILIĞI O(A</a:t>
            </a:r>
            <a:r>
              <a:rPr lang="tr-TR" altLang="zh-CN" dirty="0">
                <a:solidFill>
                  <a:srgbClr val="FF0000"/>
                </a:solidFill>
                <a:sym typeface="Symbol" pitchFamily="18" charset="2"/>
              </a:rPr>
              <a:t>B) veya P(AB):</a:t>
            </a:r>
          </a:p>
          <a:p>
            <a:pPr eaLnBrk="1" hangingPunct="1"/>
            <a:r>
              <a:rPr lang="tr-TR" altLang="zh-CN" dirty="0">
                <a:sym typeface="Symbol" pitchFamily="18" charset="2"/>
              </a:rPr>
              <a:t>	Aynı anda veya peş peşe yapılan bir deneyde iki olaydan birinin olması, diğerinin gerçekleşme şansını etkiliyorsa bu iki olaya bağımlı olay denir.</a:t>
            </a:r>
          </a:p>
          <a:p>
            <a:pPr eaLnBrk="1" hangingPunct="1"/>
            <a:r>
              <a:rPr lang="tr-TR" altLang="zh-CN" dirty="0">
                <a:sym typeface="Symbol" pitchFamily="18" charset="2"/>
              </a:rPr>
              <a:t>	İki veya daha fazla olayın gerçekleşmesi birbirine bağlıysa yani bir olayın sonucu diğer olayın sonucunu etkiliyorsa böyle olaylara BAĞIMLI olaylar denir.</a:t>
            </a:r>
          </a:p>
          <a:p>
            <a:pPr eaLnBrk="1" hangingPunct="1"/>
            <a:r>
              <a:rPr lang="tr-TR" altLang="zh-CN" dirty="0">
                <a:sym typeface="Symbol" pitchFamily="18" charset="2"/>
              </a:rPr>
              <a:t>	Bağımlı iki olayın birlikte gerçekleşme olasılığı, bu olayların olasılıkları çarpımına eşittir.			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358775" y="4941888"/>
            <a:ext cx="8534400" cy="1193800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ÖRNEK–1):</a:t>
            </a:r>
            <a:r>
              <a:rPr lang="tr-TR" altLang="zh-CN" dirty="0"/>
              <a:t> 10 Erkek öğrenci,8 Kız öğrencinin kayıtlı olduğu bir sınıftan ard arda 2 öğrencinin seçimi BAĞIMLI olaylardır.</a:t>
            </a:r>
          </a:p>
          <a:p>
            <a:pPr eaLnBrk="1" hangingPunct="1"/>
            <a:r>
              <a:rPr lang="tr-TR" altLang="zh-CN" dirty="0" smtClean="0"/>
              <a:t>	İkinci </a:t>
            </a:r>
            <a:r>
              <a:rPr lang="tr-TR" altLang="zh-CN" dirty="0"/>
              <a:t>öğrencinin seçimi birinci öğrencinin seçimine bağlıdır.Bu iki olay bağımlı olaylardır.</a:t>
            </a:r>
          </a:p>
        </p:txBody>
      </p:sp>
      <p:sp>
        <p:nvSpPr>
          <p:cNvPr id="78853" name="Rectangle 7"/>
          <p:cNvSpPr>
            <a:spLocks noChangeArrowheads="1"/>
          </p:cNvSpPr>
          <p:nvPr/>
        </p:nvSpPr>
        <p:spPr bwMode="auto">
          <a:xfrm>
            <a:off x="5600700" y="6491288"/>
            <a:ext cx="35433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78854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C0A5B2C-11A1-4095-9324-0D9858741A84}" type="slidenum">
              <a:rPr lang="tr-TR" b="0" smtClean="0"/>
              <a:pPr eaLnBrk="1" hangingPunct="1"/>
              <a:t>33</a:t>
            </a:fld>
            <a:endParaRPr lang="tr-TR" b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1963418"/>
              </p:ext>
            </p:extLst>
          </p:nvPr>
        </p:nvGraphicFramePr>
        <p:xfrm>
          <a:off x="1835696" y="3068960"/>
          <a:ext cx="4824536" cy="6213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Denklem" r:id="rId3" imgW="1562100" imgH="203200" progId="Equation.3">
                  <p:embed/>
                </p:oleObj>
              </mc:Choice>
              <mc:Fallback>
                <p:oleObj name="Denklem" r:id="rId3" imgW="15621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3068960"/>
                        <a:ext cx="4824536" cy="6213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358775" y="3861048"/>
            <a:ext cx="8534400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/>
              <a:t>o(A/B)=A olayına bağlı B </a:t>
            </a:r>
            <a:r>
              <a:rPr lang="tr-TR" sz="2000" b="1" dirty="0" smtClean="0"/>
              <a:t>olayı. Önce </a:t>
            </a:r>
            <a:r>
              <a:rPr lang="tr-TR" sz="2000" b="1" dirty="0"/>
              <a:t>A olayı </a:t>
            </a:r>
            <a:r>
              <a:rPr lang="tr-TR" sz="2000" b="1" dirty="0" smtClean="0"/>
              <a:t>gerçekleşir. Sonra </a:t>
            </a:r>
            <a:r>
              <a:rPr lang="tr-TR" sz="2000" b="1" dirty="0"/>
              <a:t>A olayına bağlı B olayı gerçekleşir.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77602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  <p:bldP spid="28678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4"/>
          <p:cNvSpPr>
            <a:spLocks noChangeArrowheads="1"/>
          </p:cNvSpPr>
          <p:nvPr/>
        </p:nvSpPr>
        <p:spPr bwMode="auto">
          <a:xfrm>
            <a:off x="5580113" y="6491288"/>
            <a:ext cx="35638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2362287" y="768186"/>
            <a:ext cx="6674760" cy="1754326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ÖRNEK–2):</a:t>
            </a:r>
            <a:r>
              <a:rPr lang="tr-TR" altLang="zh-CN" dirty="0"/>
              <a:t> </a:t>
            </a:r>
            <a:endParaRPr lang="tr-TR" altLang="zh-CN" dirty="0" smtClean="0"/>
          </a:p>
          <a:p>
            <a:pPr eaLnBrk="1" hangingPunct="1"/>
            <a:r>
              <a:rPr lang="tr-TR" altLang="zh-CN" dirty="0"/>
              <a:t>	</a:t>
            </a:r>
            <a:r>
              <a:rPr lang="tr-TR" altLang="zh-CN" dirty="0" smtClean="0"/>
              <a:t>Bir </a:t>
            </a:r>
            <a:r>
              <a:rPr lang="tr-TR" altLang="zh-CN" dirty="0"/>
              <a:t>torbada 50 mavi, 120 sarı,210 pembe şeker vardır. Torbaya geri atılmamak şartı ile arka arkaya rast gele </a:t>
            </a:r>
            <a:r>
              <a:rPr lang="tr-TR" altLang="zh-CN" dirty="0" smtClean="0"/>
              <a:t>3 şeker çekiliyor. Çekilen </a:t>
            </a:r>
            <a:r>
              <a:rPr lang="tr-TR" altLang="zh-CN" dirty="0"/>
              <a:t>3 şekerden birincisinin mavi, ikincisinin pembe ve üçüncüsünün sarı gelme olayları BAĞIMLI olaylardır. </a:t>
            </a:r>
          </a:p>
        </p:txBody>
      </p:sp>
      <p:pic>
        <p:nvPicPr>
          <p:cNvPr id="7987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73" y="270147"/>
            <a:ext cx="2192462" cy="225236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877" name="Text Box 8"/>
          <p:cNvSpPr txBox="1">
            <a:spLocks noChangeArrowheads="1"/>
          </p:cNvSpPr>
          <p:nvPr/>
        </p:nvSpPr>
        <p:spPr bwMode="auto">
          <a:xfrm>
            <a:off x="323850" y="4508500"/>
            <a:ext cx="8569325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dirty="0"/>
              <a:t>	 Sarı gelmesi olayı Pembe gelmesi olayına, Pembe gelmesi olayı da mavi gelmesi olayına </a:t>
            </a:r>
            <a:r>
              <a:rPr lang="tr-TR" dirty="0" smtClean="0"/>
              <a:t>bağlıdır. Mavi </a:t>
            </a:r>
            <a:r>
              <a:rPr lang="tr-TR" dirty="0"/>
              <a:t>çekildikten sonra çekilen şeker torbaya geri </a:t>
            </a:r>
            <a:r>
              <a:rPr lang="tr-TR" dirty="0" smtClean="0"/>
              <a:t>konmuyor. Torbaya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>
                <a:solidFill>
                  <a:srgbClr val="FF0000"/>
                </a:solidFill>
              </a:rPr>
              <a:t>konmuyorsa Bu üç olay bağımlı olaylardır.</a:t>
            </a:r>
          </a:p>
        </p:txBody>
      </p:sp>
      <p:sp>
        <p:nvSpPr>
          <p:cNvPr id="79878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B04DEF3-8DBE-4C23-940D-029EF7E5526F}" type="slidenum">
              <a:rPr lang="tr-TR" b="0" smtClean="0"/>
              <a:pPr eaLnBrk="1" hangingPunct="1"/>
              <a:t>34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257598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  <p:bldP spid="28679" grpId="0" animBg="1"/>
      <p:bldP spid="7987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179388" y="260350"/>
            <a:ext cx="8569325" cy="919163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>
                <a:solidFill>
                  <a:srgbClr val="FF0000"/>
                </a:solidFill>
              </a:rPr>
              <a:t>ÖRNEK–3):</a:t>
            </a:r>
            <a:r>
              <a:rPr lang="tr-TR" altLang="zh-CN"/>
              <a:t> Bir torbada 4 beyaz ve 3 mavi bilye vardır. Çekilen bilye yerine konmama koşulu ile rast gele 2 bilye çekiliyor. Çekilen iki bilyenin de farklı renkte olması olasılığı kaçtır? </a:t>
            </a:r>
          </a:p>
        </p:txBody>
      </p:sp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2276475"/>
            <a:ext cx="63373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268413"/>
            <a:ext cx="3024187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4211638" y="1268413"/>
            <a:ext cx="792162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0902" name="Rectangle 12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33805" name="Rectangle 13"/>
          <p:cNvSpPr>
            <a:spLocks noChangeArrowheads="1"/>
          </p:cNvSpPr>
          <p:nvPr/>
        </p:nvSpPr>
        <p:spPr bwMode="auto">
          <a:xfrm>
            <a:off x="250825" y="3450600"/>
            <a:ext cx="871378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ÖRNEK–4):    </a:t>
            </a:r>
            <a:r>
              <a:rPr lang="tr-TR" sz="2000" b="1"/>
              <a:t> Bir torbada 6 kırmızı, 4 yeşil, 3 beyaz bilye vardır. Torbadan çekilen bilye yerine konmama koşulu ile arka arkaya 3 bilye çekiliyor. </a:t>
            </a:r>
          </a:p>
          <a:p>
            <a:r>
              <a:rPr lang="tr-TR" sz="2000" b="1"/>
              <a:t>	İlk iki bilyenin kırmızı, üçüncü bilyenin beyaz olma olasılığı kaçtır?</a:t>
            </a:r>
          </a:p>
        </p:txBody>
      </p:sp>
      <p:pic>
        <p:nvPicPr>
          <p:cNvPr id="33806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57" y="4652963"/>
            <a:ext cx="1723660" cy="1584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5" name="Rectangle 1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33807" name="Object 15"/>
          <p:cNvGraphicFramePr>
            <a:graphicFrameLocks noChangeAspect="1"/>
          </p:cNvGraphicFramePr>
          <p:nvPr/>
        </p:nvGraphicFramePr>
        <p:xfrm>
          <a:off x="4932363" y="5516563"/>
          <a:ext cx="2016125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5" name="Denklem" r:id="rId6" imgW="1054100" imgH="393700" progId="Equation.3">
                  <p:embed/>
                </p:oleObj>
              </mc:Choice>
              <mc:Fallback>
                <p:oleObj name="Denklem" r:id="rId6" imgW="10541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5516563"/>
                        <a:ext cx="2016125" cy="744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809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4437063"/>
            <a:ext cx="42481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0" name="Rectangle 18"/>
          <p:cNvSpPr>
            <a:spLocks noChangeArrowheads="1"/>
          </p:cNvSpPr>
          <p:nvPr/>
        </p:nvSpPr>
        <p:spPr bwMode="auto">
          <a:xfrm>
            <a:off x="6227763" y="4437063"/>
            <a:ext cx="1152525" cy="7207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33811" name="Picture 1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27" y="1179513"/>
            <a:ext cx="1655763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10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10A4C21-AA7D-4C95-A6FE-52BF51C0AF9C}" type="slidenum">
              <a:rPr lang="tr-TR" b="0" smtClean="0"/>
              <a:pPr eaLnBrk="1" hangingPunct="1"/>
              <a:t>35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94110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0" grpId="0" animBg="1"/>
      <p:bldP spid="33803" grpId="0" animBg="1"/>
      <p:bldP spid="33805" grpId="0"/>
      <p:bldP spid="338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64253" y="116632"/>
            <a:ext cx="8569325" cy="1015663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sz="2000">
                <a:solidFill>
                  <a:srgbClr val="FF0000"/>
                </a:solidFill>
              </a:rPr>
              <a:t>ÖRNEK–5):</a:t>
            </a:r>
            <a:r>
              <a:rPr lang="tr-TR" altLang="zh-CN" sz="2000"/>
              <a:t> 4 Kız ve 6 Erkek öğrencinin olduğu bir gruptan iki öğrenci seçilecektir. Seçilen 1. öğrencinin kız,2.öğrencinin erkek olması olasılığı kaçtır? </a:t>
            </a:r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781300"/>
            <a:ext cx="5616575" cy="300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341438"/>
            <a:ext cx="3671887" cy="101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4284663" y="1412875"/>
            <a:ext cx="792162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1926" name="Rectangle 8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81927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C956DCC-D825-4428-820C-C08041003840}" type="slidenum">
              <a:rPr lang="tr-TR" b="0" smtClean="0"/>
              <a:pPr eaLnBrk="1" hangingPunct="1"/>
              <a:t>36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270585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  <p:bldP spid="5325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1926327" y="937813"/>
            <a:ext cx="7038161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sz="2000" b="1" dirty="0" smtClean="0">
                <a:solidFill>
                  <a:srgbClr val="FF0000"/>
                </a:solidFill>
              </a:rPr>
              <a:t>ÖRNEK-6)</a:t>
            </a:r>
            <a:r>
              <a:rPr lang="tr-TR" sz="2000" b="1" dirty="0" smtClean="0"/>
              <a:t>Bir </a:t>
            </a:r>
            <a:r>
              <a:rPr lang="tr-TR" sz="2000" b="1" dirty="0"/>
              <a:t>torbada 6 kırmızı,3 siyah,2 mavi top vardır. Torbaya geri koymamak şartıyla art arda iki top çekiliyor. Birinci topun kırmızı, ikinci topun mavi olma olasılığı kaçtır?</a:t>
            </a:r>
          </a:p>
        </p:txBody>
      </p:sp>
      <p:pic>
        <p:nvPicPr>
          <p:cNvPr id="829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27" y="180238"/>
            <a:ext cx="1727200" cy="17732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316904"/>
            <a:ext cx="360045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" y="3645024"/>
            <a:ext cx="2097435" cy="263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295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102133"/>
              </p:ext>
            </p:extLst>
          </p:nvPr>
        </p:nvGraphicFramePr>
        <p:xfrm>
          <a:off x="5076056" y="4509120"/>
          <a:ext cx="1728787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Denklem" r:id="rId6" imgW="748975" imgH="393529" progId="Equation.3">
                  <p:embed/>
                </p:oleObj>
              </mc:Choice>
              <mc:Fallback>
                <p:oleObj name="Denklem" r:id="rId6" imgW="74897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4509120"/>
                        <a:ext cx="1728787" cy="903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857" name="Rectangle 9"/>
          <p:cNvSpPr>
            <a:spLocks noChangeArrowheads="1"/>
          </p:cNvSpPr>
          <p:nvPr/>
        </p:nvSpPr>
        <p:spPr bwMode="auto">
          <a:xfrm>
            <a:off x="4788048" y="2132856"/>
            <a:ext cx="1008087" cy="115212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2954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DBFA1A9-C7B0-4647-A52D-A24C7BA4CAA3}" type="slidenum">
              <a:rPr lang="tr-TR" b="0" smtClean="0"/>
              <a:pPr eaLnBrk="1" hangingPunct="1"/>
              <a:t>37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3510614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animBg="1"/>
      <p:bldP spid="7885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250825" y="188913"/>
            <a:ext cx="8642350" cy="1323439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sz="2000">
                <a:solidFill>
                  <a:srgbClr val="FF0000"/>
                </a:solidFill>
              </a:rPr>
              <a:t>ÖRNEK–7):</a:t>
            </a:r>
            <a:r>
              <a:rPr lang="tr-TR" altLang="zh-CN" sz="2000"/>
              <a:t> Bir torbada 5 kırmızı, 8 mavi kalem vardır. Çekilen kalemler torbaya geri konmama koşulu ile arka arkaya iki defa çekiliyor. Çekilen kalemlerden 1.sinin mavi,2.sinin kırmızı olması olasılığı kaçtır? </a:t>
            </a:r>
          </a:p>
        </p:txBody>
      </p:sp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3333197"/>
            <a:ext cx="5905500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880394"/>
            <a:ext cx="4392613" cy="114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5364163" y="1596021"/>
            <a:ext cx="1368077" cy="176097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3974" name="Rectangle 12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83975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58E6EBD-2579-4EE0-9115-4234AD1E8AA8}" type="slidenum">
              <a:rPr lang="tr-TR" b="0" smtClean="0"/>
              <a:pPr eaLnBrk="1" hangingPunct="1"/>
              <a:t>38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426365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0" animBg="1"/>
      <p:bldP spid="3482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52222" y="211596"/>
            <a:ext cx="8713788" cy="1015663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sz="2000">
                <a:solidFill>
                  <a:srgbClr val="FF0000"/>
                </a:solidFill>
              </a:rPr>
              <a:t>ÖRNEK–8):</a:t>
            </a:r>
            <a:r>
              <a:rPr lang="tr-TR" altLang="zh-CN" sz="2000"/>
              <a:t> Bir kutudaki 20 kalemden 8’i sağlam geri kalanı da kırıktır. Kutuya geri </a:t>
            </a:r>
            <a:r>
              <a:rPr lang="tr-TR" altLang="zh-CN" sz="2000" u="sng"/>
              <a:t>atılmaması</a:t>
            </a:r>
            <a:r>
              <a:rPr lang="tr-TR" altLang="zh-CN" sz="2000"/>
              <a:t> şartıyla arka arkaya çekilen üç kalemin ikisinin sağlam 3.sünün kırık olma olasılığı kaçtır?</a:t>
            </a:r>
          </a:p>
        </p:txBody>
      </p:sp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352931"/>
            <a:ext cx="396081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39" y="2436813"/>
            <a:ext cx="6551612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2411413" y="1352931"/>
            <a:ext cx="1152525" cy="10096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323850" y="3500438"/>
            <a:ext cx="8569325" cy="1015663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sz="2000">
                <a:solidFill>
                  <a:srgbClr val="FF0000"/>
                </a:solidFill>
              </a:rPr>
              <a:t>ÖRNEK–9):</a:t>
            </a:r>
            <a:r>
              <a:rPr lang="tr-TR" altLang="zh-CN" sz="2000"/>
              <a:t> Bir torbada 4 mavi,3 yeşil bilye vardır. Torbadan çekilen bilye yerine konmama koşulu ile peş peşe 2 bilye çekiliyor. Her iki bilyenin de mavi olma olasılığı kaçtır? </a:t>
            </a:r>
          </a:p>
        </p:txBody>
      </p:sp>
      <p:pic>
        <p:nvPicPr>
          <p:cNvPr id="30730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425" y="4707151"/>
            <a:ext cx="3024188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67526"/>
            <a:ext cx="4608512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5422315" y="4555544"/>
            <a:ext cx="792162" cy="12239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5002" name="Rectangle 12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85003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6E55EF8-4135-4808-ABF6-1D17819BA79A}" type="slidenum">
              <a:rPr lang="tr-TR" b="0" smtClean="0"/>
              <a:pPr eaLnBrk="1" hangingPunct="1"/>
              <a:t>39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76597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  <p:bldP spid="54279" grpId="0" animBg="1"/>
      <p:bldP spid="30728" grpId="0" animBg="1"/>
      <p:bldP spid="5428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02344"/>
            <a:ext cx="8784976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tr-TR" sz="2000" b="1" dirty="0" smtClean="0">
                <a:solidFill>
                  <a:srgbClr val="FF0000"/>
                </a:solidFill>
                <a:ea typeface="Times New Roman" panose="02020603050405020304" pitchFamily="18" charset="0"/>
                <a:cs typeface="HelveticaTU"/>
              </a:rPr>
              <a:t>1) </a:t>
            </a:r>
            <a:r>
              <a:rPr lang="tr-TR" sz="2000" b="1" dirty="0">
                <a:solidFill>
                  <a:srgbClr val="000000"/>
                </a:solidFill>
                <a:ea typeface="Times New Roman" panose="02020603050405020304" pitchFamily="18" charset="0"/>
                <a:cs typeface="HelveticaTU"/>
              </a:rPr>
              <a:t>Bir zar ile bir madeni para at</a:t>
            </a:r>
            <a:r>
              <a:rPr lang="tr-TR" sz="2000" b="1" dirty="0">
                <a:solidFill>
                  <a:srgbClr val="000000"/>
                </a:solidFill>
                <a:ea typeface="HelveticaTU"/>
                <a:cs typeface="HelveticaTU"/>
              </a:rPr>
              <a:t>ı</a:t>
            </a:r>
            <a:r>
              <a:rPr lang="tr-TR" sz="2000" b="1" dirty="0">
                <a:solidFill>
                  <a:srgbClr val="000000"/>
                </a:solidFill>
                <a:ea typeface="Times New Roman" panose="02020603050405020304" pitchFamily="18" charset="0"/>
                <a:cs typeface="HelveticaTU"/>
              </a:rPr>
              <a:t>l</a:t>
            </a:r>
            <a:r>
              <a:rPr lang="tr-TR" sz="2000" b="1" dirty="0">
                <a:solidFill>
                  <a:srgbClr val="000000"/>
                </a:solidFill>
                <a:ea typeface="HelveticaTU"/>
                <a:cs typeface="HelveticaTU"/>
              </a:rPr>
              <a:t>ı</a:t>
            </a:r>
            <a:r>
              <a:rPr lang="tr-TR" sz="2000" b="1" dirty="0">
                <a:solidFill>
                  <a:srgbClr val="000000"/>
                </a:solidFill>
                <a:ea typeface="Times New Roman" panose="02020603050405020304" pitchFamily="18" charset="0"/>
                <a:cs typeface="HelveticaTU"/>
              </a:rPr>
              <a:t>yor. Paran</a:t>
            </a:r>
            <a:r>
              <a:rPr lang="tr-TR" sz="2000" b="1" dirty="0">
                <a:solidFill>
                  <a:srgbClr val="000000"/>
                </a:solidFill>
                <a:ea typeface="HelveticaTU"/>
                <a:cs typeface="HelveticaTU"/>
              </a:rPr>
              <a:t>ı</a:t>
            </a:r>
            <a:r>
              <a:rPr lang="tr-TR" sz="2000" b="1" dirty="0">
                <a:solidFill>
                  <a:srgbClr val="000000"/>
                </a:solidFill>
                <a:ea typeface="Times New Roman" panose="02020603050405020304" pitchFamily="18" charset="0"/>
                <a:cs typeface="HelveticaTU"/>
              </a:rPr>
              <a:t>n tura gelmesi olay</a:t>
            </a:r>
            <a:r>
              <a:rPr lang="tr-TR" sz="2000" b="1" dirty="0">
                <a:solidFill>
                  <a:srgbClr val="000000"/>
                </a:solidFill>
                <a:ea typeface="HelveticaTU"/>
                <a:cs typeface="HelveticaTU"/>
              </a:rPr>
              <a:t>ı</a:t>
            </a:r>
            <a:r>
              <a:rPr lang="tr-TR" sz="2000" b="1" dirty="0">
                <a:solidFill>
                  <a:srgbClr val="000000"/>
                </a:solidFill>
                <a:ea typeface="Times New Roman" panose="02020603050405020304" pitchFamily="18" charset="0"/>
                <a:cs typeface="HelveticaTU"/>
              </a:rPr>
              <a:t> ile zar</a:t>
            </a:r>
            <a:r>
              <a:rPr lang="tr-TR" sz="2000" b="1" dirty="0">
                <a:solidFill>
                  <a:srgbClr val="000000"/>
                </a:solidFill>
                <a:ea typeface="HelveticaTU"/>
                <a:cs typeface="HelveticaTU"/>
              </a:rPr>
              <a:t>ı</a:t>
            </a:r>
            <a:r>
              <a:rPr lang="tr-TR" sz="2000" b="1" dirty="0">
                <a:solidFill>
                  <a:srgbClr val="000000"/>
                </a:solidFill>
                <a:ea typeface="Times New Roman" panose="02020603050405020304" pitchFamily="18" charset="0"/>
                <a:cs typeface="HelveticaTU"/>
              </a:rPr>
              <a:t>n </a:t>
            </a:r>
            <a:r>
              <a:rPr lang="tr-TR" sz="2000" b="1" dirty="0">
                <a:solidFill>
                  <a:srgbClr val="000000"/>
                </a:solidFill>
                <a:ea typeface="HelveticaTU"/>
                <a:cs typeface="HelveticaTU"/>
              </a:rPr>
              <a:t>ç</a:t>
            </a:r>
            <a:r>
              <a:rPr lang="tr-TR" sz="2000" b="1" dirty="0">
                <a:solidFill>
                  <a:srgbClr val="000000"/>
                </a:solidFill>
                <a:ea typeface="Times New Roman" panose="02020603050405020304" pitchFamily="18" charset="0"/>
                <a:cs typeface="HelveticaTU"/>
              </a:rPr>
              <a:t>ift say</a:t>
            </a:r>
            <a:r>
              <a:rPr lang="tr-TR" sz="2000" b="1" dirty="0">
                <a:solidFill>
                  <a:srgbClr val="000000"/>
                </a:solidFill>
                <a:ea typeface="HelveticaTU"/>
                <a:cs typeface="HelveticaTU"/>
              </a:rPr>
              <a:t>ı</a:t>
            </a:r>
            <a:r>
              <a:rPr lang="tr-TR" sz="2000" b="1" dirty="0">
                <a:solidFill>
                  <a:srgbClr val="000000"/>
                </a:solidFill>
                <a:ea typeface="Times New Roman" panose="02020603050405020304" pitchFamily="18" charset="0"/>
                <a:cs typeface="HelveticaTU"/>
              </a:rPr>
              <a:t> gelmesi olaylar</a:t>
            </a:r>
            <a:r>
              <a:rPr lang="tr-TR" sz="2000" b="1" dirty="0">
                <a:solidFill>
                  <a:srgbClr val="000000"/>
                </a:solidFill>
                <a:ea typeface="HelveticaTU"/>
                <a:cs typeface="HelveticaTU"/>
              </a:rPr>
              <a:t>ı</a:t>
            </a:r>
            <a:r>
              <a:rPr lang="tr-TR" sz="2000" b="1" dirty="0">
                <a:solidFill>
                  <a:srgbClr val="000000"/>
                </a:solidFill>
                <a:ea typeface="Times New Roman" panose="02020603050405020304" pitchFamily="18" charset="0"/>
                <a:cs typeface="HelveticaTU"/>
              </a:rPr>
              <a:t>n</a:t>
            </a:r>
            <a:r>
              <a:rPr lang="tr-TR" sz="2000" b="1" dirty="0">
                <a:solidFill>
                  <a:srgbClr val="000000"/>
                </a:solidFill>
                <a:ea typeface="HelveticaTU"/>
                <a:cs typeface="HelveticaTU"/>
              </a:rPr>
              <a:t>ı</a:t>
            </a:r>
            <a:r>
              <a:rPr lang="tr-TR" sz="2000" b="1" dirty="0">
                <a:solidFill>
                  <a:srgbClr val="000000"/>
                </a:solidFill>
                <a:ea typeface="Times New Roman" panose="02020603050405020304" pitchFamily="18" charset="0"/>
                <a:cs typeface="HelveticaTU"/>
              </a:rPr>
              <a:t>n ba</a:t>
            </a:r>
            <a:r>
              <a:rPr lang="tr-TR" sz="2000" b="1" dirty="0">
                <a:solidFill>
                  <a:srgbClr val="000000"/>
                </a:solidFill>
                <a:ea typeface="HelveticaTU"/>
                <a:cs typeface="HelveticaTU"/>
              </a:rPr>
              <a:t>ğı</a:t>
            </a:r>
            <a:r>
              <a:rPr lang="tr-TR" sz="2000" b="1" dirty="0">
                <a:solidFill>
                  <a:srgbClr val="000000"/>
                </a:solidFill>
                <a:ea typeface="Times New Roman" panose="02020603050405020304" pitchFamily="18" charset="0"/>
                <a:cs typeface="HelveticaTU"/>
              </a:rPr>
              <a:t>ml</a:t>
            </a:r>
            <a:r>
              <a:rPr lang="tr-TR" sz="2000" b="1" dirty="0">
                <a:solidFill>
                  <a:srgbClr val="000000"/>
                </a:solidFill>
                <a:ea typeface="HelveticaTU"/>
                <a:cs typeface="HelveticaTU"/>
              </a:rPr>
              <a:t>ı</a:t>
            </a:r>
            <a:r>
              <a:rPr lang="tr-TR" sz="2000" b="1" dirty="0">
                <a:solidFill>
                  <a:srgbClr val="000000"/>
                </a:solidFill>
                <a:ea typeface="Times New Roman" panose="02020603050405020304" pitchFamily="18" charset="0"/>
                <a:cs typeface="HelveticaTU"/>
              </a:rPr>
              <a:t> ya da ba</a:t>
            </a:r>
            <a:r>
              <a:rPr lang="tr-TR" sz="2000" b="1" dirty="0">
                <a:solidFill>
                  <a:srgbClr val="000000"/>
                </a:solidFill>
                <a:ea typeface="HelveticaTU"/>
                <a:cs typeface="HelveticaTU"/>
              </a:rPr>
              <a:t>ğı</a:t>
            </a:r>
            <a:r>
              <a:rPr lang="tr-TR" sz="2000" b="1" dirty="0">
                <a:solidFill>
                  <a:srgbClr val="000000"/>
                </a:solidFill>
                <a:ea typeface="Times New Roman" panose="02020603050405020304" pitchFamily="18" charset="0"/>
                <a:cs typeface="HelveticaTU"/>
              </a:rPr>
              <a:t>ms</a:t>
            </a:r>
            <a:r>
              <a:rPr lang="tr-TR" sz="2000" b="1" dirty="0">
                <a:solidFill>
                  <a:srgbClr val="000000"/>
                </a:solidFill>
                <a:ea typeface="HelveticaTU"/>
                <a:cs typeface="HelveticaTU"/>
              </a:rPr>
              <a:t>ı</a:t>
            </a:r>
            <a:r>
              <a:rPr lang="tr-TR" sz="2000" b="1" dirty="0">
                <a:solidFill>
                  <a:srgbClr val="000000"/>
                </a:solidFill>
                <a:ea typeface="Times New Roman" panose="02020603050405020304" pitchFamily="18" charset="0"/>
                <a:cs typeface="HelveticaTU"/>
              </a:rPr>
              <a:t>z olaylar olup olmad</a:t>
            </a:r>
            <a:r>
              <a:rPr lang="tr-TR" sz="2000" b="1" dirty="0">
                <a:solidFill>
                  <a:srgbClr val="000000"/>
                </a:solidFill>
                <a:ea typeface="HelveticaTU"/>
                <a:cs typeface="HelveticaTU"/>
              </a:rPr>
              <a:t>ığı</a:t>
            </a:r>
            <a:r>
              <a:rPr lang="tr-TR" sz="2000" b="1" dirty="0">
                <a:solidFill>
                  <a:srgbClr val="000000"/>
                </a:solidFill>
                <a:ea typeface="Times New Roman" panose="02020603050405020304" pitchFamily="18" charset="0"/>
                <a:cs typeface="HelveticaTU"/>
              </a:rPr>
              <a:t>n</a:t>
            </a:r>
            <a:r>
              <a:rPr lang="tr-TR" sz="2000" b="1" dirty="0">
                <a:solidFill>
                  <a:srgbClr val="000000"/>
                </a:solidFill>
                <a:ea typeface="HelveticaTU"/>
                <a:cs typeface="HelveticaTU"/>
              </a:rPr>
              <a:t>ı</a:t>
            </a:r>
            <a:r>
              <a:rPr lang="tr-TR" sz="2000" b="1" dirty="0">
                <a:solidFill>
                  <a:srgbClr val="000000"/>
                </a:solidFill>
                <a:ea typeface="Times New Roman" panose="02020603050405020304" pitchFamily="18" charset="0"/>
                <a:cs typeface="HelveticaTU"/>
              </a:rPr>
              <a:t> </a:t>
            </a:r>
            <a:r>
              <a:rPr lang="tr-TR" sz="2000" b="1" dirty="0" smtClean="0">
                <a:solidFill>
                  <a:srgbClr val="000000"/>
                </a:solidFill>
                <a:ea typeface="Times New Roman" panose="02020603050405020304" pitchFamily="18" charset="0"/>
                <a:cs typeface="HelveticaTU"/>
              </a:rPr>
              <a:t>belirtiniz. </a:t>
            </a:r>
            <a:r>
              <a:rPr lang="tr-TR" sz="2000" b="1" dirty="0" smtClean="0">
                <a:solidFill>
                  <a:srgbClr val="FF0000"/>
                </a:solidFill>
                <a:ea typeface="Times New Roman" panose="02020603050405020304" pitchFamily="18" charset="0"/>
                <a:cs typeface="HelveticaTU"/>
              </a:rPr>
              <a:t>Bağımsız olaydır.</a:t>
            </a:r>
            <a:endParaRPr lang="tr-TR" sz="3200" b="1" dirty="0">
              <a:solidFill>
                <a:srgbClr val="FF0000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1412776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tr-TR" sz="2000" b="1" dirty="0" smtClean="0">
                <a:solidFill>
                  <a:srgbClr val="FF0000"/>
                </a:solidFill>
                <a:ea typeface="Times New Roman" panose="02020603050405020304" pitchFamily="18" charset="0"/>
                <a:cs typeface="HelveticaTU"/>
              </a:rPr>
              <a:t>2) 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Bir torbada 4 mavi, 3 k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rm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z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, 2 siyah bilye vard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r.</a:t>
            </a:r>
            <a:endParaRPr lang="tr-TR" sz="3200" b="1" dirty="0"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tr-TR" sz="2000" b="1" dirty="0" smtClean="0">
                <a:solidFill>
                  <a:srgbClr val="FF0000"/>
                </a:solidFill>
                <a:ea typeface="Times New Roman" panose="02020603050405020304" pitchFamily="18" charset="0"/>
                <a:cs typeface="HelveticaTU"/>
              </a:rPr>
              <a:t>a) 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Torbadan bir bilye çekiliyor ve at</a:t>
            </a:r>
            <a:r>
              <a:rPr lang="tr-TR" sz="2000" b="1" dirty="0" smtClean="0">
                <a:ea typeface="HelveticaTU"/>
                <a:cs typeface="HelveticaTU"/>
              </a:rPr>
              <a:t>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l</a:t>
            </a:r>
            <a:r>
              <a:rPr lang="tr-TR" sz="2000" b="1" dirty="0" smtClean="0">
                <a:ea typeface="HelveticaTU"/>
                <a:cs typeface="HelveticaTU"/>
              </a:rPr>
              <a:t>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yor, ard</a:t>
            </a:r>
            <a:r>
              <a:rPr lang="tr-TR" sz="2000" b="1" dirty="0" smtClean="0">
                <a:ea typeface="HelveticaTU"/>
                <a:cs typeface="HelveticaTU"/>
              </a:rPr>
              <a:t>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ndan torbadan bir bilye daha çekiliyor. </a:t>
            </a:r>
            <a:r>
              <a:rPr lang="tr-TR" sz="2000" b="1" dirty="0" smtClean="0">
                <a:ea typeface="HelveticaTU"/>
                <a:cs typeface="HelveticaTU"/>
              </a:rPr>
              <a:t>İ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lk çekilen bilyenin k</a:t>
            </a:r>
            <a:r>
              <a:rPr lang="tr-TR" sz="2000" b="1" dirty="0" smtClean="0">
                <a:ea typeface="HelveticaTU"/>
                <a:cs typeface="HelveticaTU"/>
              </a:rPr>
              <a:t>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rm</a:t>
            </a:r>
            <a:r>
              <a:rPr lang="tr-TR" sz="2000" b="1" dirty="0" smtClean="0">
                <a:ea typeface="HelveticaTU"/>
                <a:cs typeface="HelveticaTU"/>
              </a:rPr>
              <a:t>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z</a:t>
            </a:r>
            <a:r>
              <a:rPr lang="tr-TR" sz="2000" b="1" dirty="0" smtClean="0">
                <a:ea typeface="HelveticaTU"/>
                <a:cs typeface="HelveticaTU"/>
              </a:rPr>
              <a:t>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 olmas</a:t>
            </a:r>
            <a:r>
              <a:rPr lang="tr-TR" sz="2000" b="1" dirty="0" smtClean="0">
                <a:ea typeface="HelveticaTU"/>
                <a:cs typeface="HelveticaTU"/>
              </a:rPr>
              <a:t>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 ile ikinci çekilen bilyenin siyah olmas</a:t>
            </a:r>
            <a:r>
              <a:rPr lang="tr-TR" sz="2000" b="1" dirty="0" smtClean="0">
                <a:ea typeface="HelveticaTU"/>
                <a:cs typeface="HelveticaTU"/>
              </a:rPr>
              <a:t>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 olaylar</a:t>
            </a:r>
            <a:r>
              <a:rPr lang="tr-TR" sz="2000" b="1" dirty="0" smtClean="0">
                <a:ea typeface="HelveticaTU"/>
                <a:cs typeface="HelveticaTU"/>
              </a:rPr>
              <a:t>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 ba</a:t>
            </a:r>
            <a:r>
              <a:rPr lang="tr-TR" sz="2000" b="1" dirty="0" smtClean="0">
                <a:ea typeface="HelveticaTU"/>
                <a:cs typeface="HelveticaTU"/>
              </a:rPr>
              <a:t>ğı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ml</a:t>
            </a:r>
            <a:r>
              <a:rPr lang="tr-TR" sz="2000" b="1" dirty="0" smtClean="0">
                <a:ea typeface="HelveticaTU"/>
                <a:cs typeface="HelveticaTU"/>
              </a:rPr>
              <a:t>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 m</a:t>
            </a:r>
            <a:r>
              <a:rPr lang="tr-TR" sz="2000" b="1" dirty="0" smtClean="0">
                <a:ea typeface="HelveticaTU"/>
                <a:cs typeface="HelveticaTU"/>
              </a:rPr>
              <a:t>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d</a:t>
            </a:r>
            <a:r>
              <a:rPr lang="tr-TR" sz="2000" b="1" dirty="0" smtClean="0">
                <a:ea typeface="HelveticaTU"/>
                <a:cs typeface="HelveticaTU"/>
              </a:rPr>
              <a:t>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r, ba</a:t>
            </a:r>
            <a:r>
              <a:rPr lang="tr-TR" sz="2000" b="1" dirty="0" smtClean="0">
                <a:ea typeface="HelveticaTU"/>
                <a:cs typeface="HelveticaTU"/>
              </a:rPr>
              <a:t>ğı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ms</a:t>
            </a:r>
            <a:r>
              <a:rPr lang="tr-TR" sz="2000" b="1" dirty="0" smtClean="0">
                <a:ea typeface="HelveticaTU"/>
                <a:cs typeface="HelveticaTU"/>
              </a:rPr>
              <a:t>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z m</a:t>
            </a:r>
            <a:r>
              <a:rPr lang="tr-TR" sz="2000" b="1" dirty="0" smtClean="0">
                <a:ea typeface="HelveticaTU"/>
                <a:cs typeface="HelveticaTU"/>
              </a:rPr>
              <a:t>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d</a:t>
            </a:r>
            <a:r>
              <a:rPr lang="tr-TR" sz="2000" b="1" dirty="0" smtClean="0">
                <a:ea typeface="HelveticaTU"/>
                <a:cs typeface="HelveticaTU"/>
              </a:rPr>
              <a:t>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r? Açıklayınız. </a:t>
            </a:r>
            <a:r>
              <a:rPr lang="tr-TR" sz="2000" b="1" dirty="0" smtClean="0">
                <a:solidFill>
                  <a:srgbClr val="FF0000"/>
                </a:solidFill>
                <a:ea typeface="Times New Roman" panose="02020603050405020304" pitchFamily="18" charset="0"/>
                <a:cs typeface="HelveticaTU"/>
              </a:rPr>
              <a:t>Bağımsız olaydır.</a:t>
            </a:r>
            <a:endParaRPr lang="tr-TR" sz="3200" b="1" dirty="0">
              <a:solidFill>
                <a:srgbClr val="FF0000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5770" y="3049835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tr-TR" sz="2000" b="1" dirty="0" smtClean="0">
                <a:solidFill>
                  <a:srgbClr val="FF0000"/>
                </a:solidFill>
                <a:ea typeface="Times New Roman" panose="02020603050405020304" pitchFamily="18" charset="0"/>
                <a:cs typeface="HelveticaTU"/>
              </a:rPr>
              <a:t>3) 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Bir torbada 4 mavi, 3 k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rm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z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, 2 siyah bilye vard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r.</a:t>
            </a:r>
            <a:endParaRPr lang="tr-TR" sz="3200" b="1" dirty="0"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tr-TR" sz="2000" b="1" dirty="0">
                <a:solidFill>
                  <a:srgbClr val="FF0000"/>
                </a:solidFill>
                <a:ea typeface="Times New Roman" panose="02020603050405020304" pitchFamily="18" charset="0"/>
                <a:cs typeface="HelveticaTU"/>
              </a:rPr>
              <a:t>b) 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Torbadan bir bilye </a:t>
            </a:r>
            <a:r>
              <a:rPr lang="tr-TR" sz="2000" b="1" dirty="0">
                <a:ea typeface="HelveticaTU"/>
                <a:cs typeface="HelveticaTU"/>
              </a:rPr>
              <a:t>ç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ekiliyor ve tekrar torbaya konuluyor, ard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ndan bir bilye daha </a:t>
            </a:r>
            <a:r>
              <a:rPr lang="tr-TR" sz="2000" b="1" dirty="0">
                <a:ea typeface="HelveticaTU"/>
                <a:cs typeface="HelveticaTU"/>
              </a:rPr>
              <a:t>ç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ekiliyor. </a:t>
            </a:r>
            <a:r>
              <a:rPr lang="tr-TR" sz="2000" b="1" dirty="0">
                <a:ea typeface="HelveticaTU"/>
                <a:cs typeface="HelveticaTU"/>
              </a:rPr>
              <a:t>İ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lk </a:t>
            </a:r>
            <a:r>
              <a:rPr lang="tr-TR" sz="2000" b="1" dirty="0">
                <a:ea typeface="HelveticaTU"/>
                <a:cs typeface="HelveticaTU"/>
              </a:rPr>
              <a:t>ç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ekilen bilyenin k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rm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z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 olmas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 ile ikinci </a:t>
            </a:r>
            <a:r>
              <a:rPr lang="tr-TR" sz="2000" b="1" dirty="0">
                <a:ea typeface="HelveticaTU"/>
                <a:cs typeface="HelveticaTU"/>
              </a:rPr>
              <a:t>ç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ekilen bilyenin siyah olmas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 olaylar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 ba</a:t>
            </a:r>
            <a:r>
              <a:rPr lang="tr-TR" sz="2000" b="1" dirty="0">
                <a:ea typeface="HelveticaTU"/>
                <a:cs typeface="HelveticaTU"/>
              </a:rPr>
              <a:t>ğı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ml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 m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d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r, ba</a:t>
            </a:r>
            <a:r>
              <a:rPr lang="tr-TR" sz="2000" b="1" dirty="0">
                <a:ea typeface="HelveticaTU"/>
                <a:cs typeface="HelveticaTU"/>
              </a:rPr>
              <a:t>ğı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ms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z m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d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r?  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Açıklayınız. </a:t>
            </a:r>
            <a:r>
              <a:rPr lang="tr-TR" sz="2000" b="1" dirty="0" smtClean="0">
                <a:solidFill>
                  <a:srgbClr val="FF0000"/>
                </a:solidFill>
                <a:ea typeface="Times New Roman" panose="02020603050405020304" pitchFamily="18" charset="0"/>
                <a:cs typeface="HelveticaTU"/>
              </a:rPr>
              <a:t>Bağımsız olaydır.</a:t>
            </a:r>
            <a:endParaRPr lang="tr-TR" sz="3200" b="1" dirty="0">
              <a:solidFill>
                <a:srgbClr val="FF0000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5770" y="4700040"/>
            <a:ext cx="8784976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tr-TR" b="1" dirty="0" smtClean="0">
                <a:solidFill>
                  <a:srgbClr val="FF0000"/>
                </a:solidFill>
                <a:latin typeface="Calibri" panose="020F0502020204030204" pitchFamily="34" charset="0"/>
                <a:ea typeface="HelveticaTU"/>
                <a:cs typeface="HelveticaTU"/>
              </a:rPr>
              <a:t>4) </a:t>
            </a:r>
            <a:r>
              <a:rPr lang="tr-TR" b="1" dirty="0">
                <a:latin typeface="Calibri" panose="020F0502020204030204" pitchFamily="34" charset="0"/>
                <a:ea typeface="HelveticaTU"/>
                <a:cs typeface="HelveticaTU"/>
              </a:rPr>
              <a:t>Bir madeni para ile bir zar atılıyor. Madeni paranın tura ve zarın 5 gelme olasılığı </a:t>
            </a:r>
            <a:r>
              <a:rPr lang="tr-TR" b="1" dirty="0" smtClean="0">
                <a:latin typeface="Calibri" panose="020F0502020204030204" pitchFamily="34" charset="0"/>
                <a:ea typeface="HelveticaTU"/>
                <a:cs typeface="HelveticaTU"/>
              </a:rPr>
              <a:t>kaçtır?</a:t>
            </a:r>
          </a:p>
          <a:p>
            <a:pPr>
              <a:spcAft>
                <a:spcPts val="0"/>
              </a:spcAft>
            </a:pPr>
            <a:r>
              <a:rPr lang="tr-TR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	</a:t>
            </a:r>
            <a:endParaRPr lang="tr-TR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tr-TR" b="1" dirty="0">
                <a:latin typeface="Calibri" panose="020F0502020204030204" pitchFamily="34" charset="0"/>
                <a:ea typeface="Times New Roman" panose="02020603050405020304" pitchFamily="18" charset="0"/>
              </a:rPr>
              <a:t>	</a:t>
            </a:r>
            <a:r>
              <a:rPr lang="tr-TR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a) 1/8		b) 1/2		c) 1/6		d) 1/12</a:t>
            </a:r>
            <a:endParaRPr lang="tr-T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71600" y="5924462"/>
            <a:ext cx="1296144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0027693"/>
              </p:ext>
            </p:extLst>
          </p:nvPr>
        </p:nvGraphicFramePr>
        <p:xfrm>
          <a:off x="971599" y="5924463"/>
          <a:ext cx="1329201" cy="816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6" name="Denklem" r:id="rId3" imgW="634725" imgH="393529" progId="Equation.3">
                  <p:embed/>
                </p:oleObj>
              </mc:Choice>
              <mc:Fallback>
                <p:oleObj name="Denklem" r:id="rId3" imgW="634725" imgH="393529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99" y="5924463"/>
                        <a:ext cx="1329201" cy="81690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6300192" y="5143795"/>
            <a:ext cx="1440160" cy="4795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736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2122488" y="722199"/>
            <a:ext cx="6842000" cy="1200329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ÖRNEK–10</a:t>
            </a:r>
            <a:r>
              <a:rPr lang="tr-TR" altLang="zh-CN" dirty="0" smtClean="0">
                <a:solidFill>
                  <a:srgbClr val="FF0000"/>
                </a:solidFill>
              </a:rPr>
              <a:t>):</a:t>
            </a:r>
            <a:r>
              <a:rPr lang="tr-TR" altLang="zh-CN" dirty="0" smtClean="0"/>
              <a:t>İçerisinde </a:t>
            </a:r>
            <a:r>
              <a:rPr lang="tr-TR" altLang="zh-CN" dirty="0"/>
              <a:t>4 mavi,3 kırmızı,5 siyah bilye bulunan bir torbadan ard arda 3 bilye </a:t>
            </a:r>
            <a:r>
              <a:rPr lang="tr-TR" altLang="zh-CN" dirty="0" smtClean="0"/>
              <a:t>çekiliyor. Torbadan </a:t>
            </a:r>
            <a:r>
              <a:rPr lang="tr-TR" altLang="zh-CN" dirty="0"/>
              <a:t>çekilen bilye yerine konmama koşulu ile peş peşe 3 bilye çekiliyor. 3 bilyenin de farklı renkte olması olasılığı kaçtır?  </a:t>
            </a:r>
          </a:p>
        </p:txBody>
      </p:sp>
      <p:pic>
        <p:nvPicPr>
          <p:cNvPr id="30733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05064"/>
            <a:ext cx="51847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7" y="2346927"/>
            <a:ext cx="32400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4787899" y="2334351"/>
            <a:ext cx="792163" cy="9366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6022" name="Rectangle 16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35857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79160"/>
            <a:ext cx="1871663" cy="18462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024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0FCB7B7-7FF6-4266-9899-66675B7CD50E}" type="slidenum">
              <a:rPr lang="tr-TR" b="0" smtClean="0"/>
              <a:pPr eaLnBrk="1" hangingPunct="1"/>
              <a:t>40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23727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2" grpId="0" animBg="1"/>
      <p:bldP spid="3585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4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2015331" y="755987"/>
            <a:ext cx="6877149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sz="2000" b="1" dirty="0">
                <a:solidFill>
                  <a:srgbClr val="FF0000"/>
                </a:solidFill>
              </a:rPr>
              <a:t>ÖRNEK–11</a:t>
            </a:r>
            <a:r>
              <a:rPr lang="tr-TR" sz="2000" b="1" dirty="0" smtClean="0">
                <a:solidFill>
                  <a:srgbClr val="FF0000"/>
                </a:solidFill>
              </a:rPr>
              <a:t>):</a:t>
            </a:r>
            <a:r>
              <a:rPr lang="tr-TR" sz="2000" b="1" dirty="0" smtClean="0"/>
              <a:t>Bir </a:t>
            </a:r>
            <a:r>
              <a:rPr lang="tr-TR" sz="2000" b="1" dirty="0"/>
              <a:t>torbada 4 beyaz,6 siyah top vardır. Torbaya geri atmamak koşulu ile arka arkaya rast gele çekilen 2 topun birincisinin beyaz, ikincisinin siyah olması olasılığı kaçtır?</a:t>
            </a:r>
          </a:p>
        </p:txBody>
      </p:sp>
      <p:pic>
        <p:nvPicPr>
          <p:cNvPr id="809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69" y="188913"/>
            <a:ext cx="1871663" cy="15827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173287"/>
            <a:ext cx="34559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700463"/>
            <a:ext cx="2376487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0905" name="Object 9"/>
          <p:cNvGraphicFramePr>
            <a:graphicFrameLocks noChangeAspect="1"/>
          </p:cNvGraphicFramePr>
          <p:nvPr/>
        </p:nvGraphicFramePr>
        <p:xfrm>
          <a:off x="4067175" y="4437063"/>
          <a:ext cx="2952750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3" name="Denklem" r:id="rId5" imgW="1358310" imgH="393529" progId="Equation.3">
                  <p:embed/>
                </p:oleObj>
              </mc:Choice>
              <mc:Fallback>
                <p:oleObj name="Denklem" r:id="rId5" imgW="1358310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4437063"/>
                        <a:ext cx="2952750" cy="841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07" name="Rectangle 11"/>
          <p:cNvSpPr>
            <a:spLocks noChangeArrowheads="1"/>
          </p:cNvSpPr>
          <p:nvPr/>
        </p:nvSpPr>
        <p:spPr bwMode="auto">
          <a:xfrm>
            <a:off x="3563888" y="2024061"/>
            <a:ext cx="792163" cy="9366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7050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8BC72FF-2BCF-4920-8BD5-1B2201D1ECDF}" type="slidenum">
              <a:rPr lang="tr-TR" b="0" smtClean="0"/>
              <a:pPr eaLnBrk="1" hangingPunct="1"/>
              <a:t>41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276052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0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0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 animBg="1"/>
      <p:bldP spid="8090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4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2180619" y="765810"/>
            <a:ext cx="6783869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tr-TR" sz="2000" b="1" dirty="0">
                <a:solidFill>
                  <a:srgbClr val="FF0000"/>
                </a:solidFill>
              </a:rPr>
              <a:t>ÖRNEK–12</a:t>
            </a:r>
            <a:r>
              <a:rPr lang="tr-TR" sz="2000" b="1" dirty="0" smtClean="0">
                <a:solidFill>
                  <a:srgbClr val="FF0000"/>
                </a:solidFill>
              </a:rPr>
              <a:t>):</a:t>
            </a:r>
            <a:r>
              <a:rPr lang="tr-TR" sz="2000" b="1" dirty="0" smtClean="0"/>
              <a:t>Bir </a:t>
            </a:r>
            <a:r>
              <a:rPr lang="tr-TR" sz="2000" b="1" dirty="0"/>
              <a:t>torbada 4 mavi,3 yeşil bilye vardır. Torbadan çekilen bilye yerine konmama koşulu ile peş peşe 2 bilye çekiliyor. Her iki bilyenin de mavi olma olasılığı kaçtır?</a:t>
            </a:r>
          </a:p>
        </p:txBody>
      </p:sp>
      <p:graphicFrame>
        <p:nvGraphicFramePr>
          <p:cNvPr id="8295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929574"/>
              </p:ext>
            </p:extLst>
          </p:nvPr>
        </p:nvGraphicFramePr>
        <p:xfrm>
          <a:off x="3655503" y="4196829"/>
          <a:ext cx="3240088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7" name="Denklem" r:id="rId3" imgW="1231366" imgH="393529" progId="Equation.3">
                  <p:embed/>
                </p:oleObj>
              </mc:Choice>
              <mc:Fallback>
                <p:oleObj name="Denklem" r:id="rId3" imgW="1231366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5503" y="4196829"/>
                        <a:ext cx="3240088" cy="104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95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060848"/>
            <a:ext cx="3960813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5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32" y="260648"/>
            <a:ext cx="1944687" cy="15208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41" y="3573016"/>
            <a:ext cx="2232025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55" name="Rectangle 11"/>
          <p:cNvSpPr>
            <a:spLocks noChangeArrowheads="1"/>
          </p:cNvSpPr>
          <p:nvPr/>
        </p:nvSpPr>
        <p:spPr bwMode="auto">
          <a:xfrm>
            <a:off x="5940450" y="1953691"/>
            <a:ext cx="935806" cy="9366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8074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1A8439B-5F4B-46E2-900C-583D105F4A0A}" type="slidenum">
              <a:rPr lang="tr-TR" b="0" smtClean="0"/>
              <a:pPr eaLnBrk="1" hangingPunct="1"/>
              <a:t>42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178688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 animBg="1"/>
      <p:bldP spid="8295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6"/>
          <p:cNvSpPr>
            <a:spLocks noChangeArrowheads="1"/>
          </p:cNvSpPr>
          <p:nvPr/>
        </p:nvSpPr>
        <p:spPr bwMode="auto">
          <a:xfrm>
            <a:off x="0" y="31480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6246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166426"/>
              </p:ext>
            </p:extLst>
          </p:nvPr>
        </p:nvGraphicFramePr>
        <p:xfrm>
          <a:off x="2196307" y="2086205"/>
          <a:ext cx="4463926" cy="9535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6" name="Denklem" r:id="rId3" imgW="1841500" imgH="393700" progId="Equation.3">
                  <p:embed/>
                </p:oleObj>
              </mc:Choice>
              <mc:Fallback>
                <p:oleObj name="Denklem" r:id="rId3" imgW="18415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6307" y="2086205"/>
                        <a:ext cx="4463926" cy="9535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247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357188"/>
            <a:ext cx="8345488" cy="14586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72" name="Rectangle 8"/>
          <p:cNvSpPr>
            <a:spLocks noChangeArrowheads="1"/>
          </p:cNvSpPr>
          <p:nvPr/>
        </p:nvSpPr>
        <p:spPr bwMode="auto">
          <a:xfrm>
            <a:off x="3345657" y="1915825"/>
            <a:ext cx="1226343" cy="121789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6247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284538"/>
            <a:ext cx="8351838" cy="18859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095" name="Rectangle 11"/>
          <p:cNvSpPr>
            <a:spLocks noChangeArrowheads="1"/>
          </p:cNvSpPr>
          <p:nvPr/>
        </p:nvSpPr>
        <p:spPr bwMode="auto">
          <a:xfrm>
            <a:off x="0" y="3133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6247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7972876"/>
              </p:ext>
            </p:extLst>
          </p:nvPr>
        </p:nvGraphicFramePr>
        <p:xfrm>
          <a:off x="755576" y="5373216"/>
          <a:ext cx="3182381" cy="9667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7" name="Denklem" r:id="rId7" imgW="1295400" imgH="393700" progId="Equation.3">
                  <p:embed/>
                </p:oleObj>
              </mc:Choice>
              <mc:Fallback>
                <p:oleObj name="Denklem" r:id="rId7" imgW="12954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5373216"/>
                        <a:ext cx="3182381" cy="9667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6" name="Rectangle 12"/>
          <p:cNvSpPr>
            <a:spLocks noChangeArrowheads="1"/>
          </p:cNvSpPr>
          <p:nvPr/>
        </p:nvSpPr>
        <p:spPr bwMode="auto">
          <a:xfrm>
            <a:off x="4284663" y="4221163"/>
            <a:ext cx="1081087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9098" name="Rectangle 13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2" name="Dikdörtgen 1"/>
          <p:cNvSpPr>
            <a:spLocks noChangeArrowheads="1"/>
          </p:cNvSpPr>
          <p:nvPr/>
        </p:nvSpPr>
        <p:spPr bwMode="auto">
          <a:xfrm>
            <a:off x="250825" y="4763"/>
            <a:ext cx="1479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>
                <a:solidFill>
                  <a:srgbClr val="FF0000"/>
                </a:solidFill>
              </a:rPr>
              <a:t>ÖRNEK–13)</a:t>
            </a:r>
            <a:endParaRPr lang="tr-TR"/>
          </a:p>
        </p:txBody>
      </p:sp>
      <p:sp>
        <p:nvSpPr>
          <p:cNvPr id="3" name="Dikdörtgen 2"/>
          <p:cNvSpPr>
            <a:spLocks noChangeArrowheads="1"/>
          </p:cNvSpPr>
          <p:nvPr/>
        </p:nvSpPr>
        <p:spPr bwMode="auto">
          <a:xfrm>
            <a:off x="250825" y="2949575"/>
            <a:ext cx="1479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>
                <a:solidFill>
                  <a:srgbClr val="FF0000"/>
                </a:solidFill>
              </a:rPr>
              <a:t>ÖRNEK–14)</a:t>
            </a:r>
            <a:endParaRPr lang="tr-TR"/>
          </a:p>
        </p:txBody>
      </p:sp>
      <p:sp>
        <p:nvSpPr>
          <p:cNvPr id="89101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C36E156-28FD-48CC-8689-DC59A0ABD1C7}" type="slidenum">
              <a:rPr lang="tr-TR" b="0" smtClean="0"/>
              <a:pPr eaLnBrk="1" hangingPunct="1"/>
              <a:t>43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2869555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2" grpId="0" animBg="1"/>
      <p:bldP spid="62476" grpId="0" animBg="1"/>
      <p:bldP spid="2" grpId="0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5630237" y="6493286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8135938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Resim 60" descr="http://img21.imageshack.us/img21/9640/or1t.jpg"/>
          <p:cNvPicPr>
            <a:picLocks noChangeAspect="1" noChangeArrowheads="1"/>
          </p:cNvPicPr>
          <p:nvPr/>
        </p:nvPicPr>
        <p:blipFill>
          <a:blip r:embed="rId4">
            <a:lum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187575"/>
            <a:ext cx="6048375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1042988" y="1325563"/>
            <a:ext cx="792162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24225"/>
            <a:ext cx="8280400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527800" y="4481513"/>
            <a:ext cx="130175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tr-TR"/>
              <a:t>KMB-KBM</a:t>
            </a:r>
          </a:p>
          <a:p>
            <a:pPr algn="ctr"/>
            <a:r>
              <a:rPr lang="tr-TR"/>
              <a:t>MKB-MBK</a:t>
            </a:r>
          </a:p>
          <a:p>
            <a:pPr algn="ctr"/>
            <a:r>
              <a:rPr lang="tr-TR"/>
              <a:t>BKM-BMK</a:t>
            </a:r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/>
        </p:nvGraphicFramePr>
        <p:xfrm>
          <a:off x="200025" y="5735638"/>
          <a:ext cx="5400675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5" name="Denklem" r:id="rId6" imgW="2222500" imgH="393700" progId="Equation.3">
                  <p:embed/>
                </p:oleObj>
              </mc:Choice>
              <mc:Fallback>
                <p:oleObj name="Denklem" r:id="rId6" imgW="22225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" y="5735638"/>
                        <a:ext cx="5400675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637088" y="4543425"/>
            <a:ext cx="792162" cy="7921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90122" name="Slayt Numarası Yer Tutucusu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54DF43D-9B8B-493D-B38C-A93CE248A9BA}" type="slidenum">
              <a:rPr lang="tr-TR" b="0" smtClean="0"/>
              <a:pPr eaLnBrk="1" hangingPunct="1"/>
              <a:t>44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196851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573463"/>
            <a:ext cx="7993063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39" name="Rectangle 11"/>
          <p:cNvSpPr>
            <a:spLocks noChangeArrowheads="1"/>
          </p:cNvSpPr>
          <p:nvPr/>
        </p:nvSpPr>
        <p:spPr bwMode="auto">
          <a:xfrm>
            <a:off x="0" y="31384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65546" name="Object 10"/>
          <p:cNvGraphicFramePr>
            <a:graphicFrameLocks noChangeAspect="1"/>
          </p:cNvGraphicFramePr>
          <p:nvPr/>
        </p:nvGraphicFramePr>
        <p:xfrm>
          <a:off x="3132138" y="5445125"/>
          <a:ext cx="4968875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9" name="Denklem" r:id="rId4" imgW="2082800" imgH="393700" progId="Equation.3">
                  <p:embed/>
                </p:oleObj>
              </mc:Choice>
              <mc:Fallback>
                <p:oleObj name="Denklem" r:id="rId4" imgW="20828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5445125"/>
                        <a:ext cx="4968875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48" name="Rectangle 12"/>
          <p:cNvSpPr>
            <a:spLocks noChangeArrowheads="1"/>
          </p:cNvSpPr>
          <p:nvPr/>
        </p:nvSpPr>
        <p:spPr bwMode="auto">
          <a:xfrm>
            <a:off x="3995738" y="4437063"/>
            <a:ext cx="792162" cy="7921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91142" name="Rectangle 13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88913"/>
            <a:ext cx="8713787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975" y="2046288"/>
            <a:ext cx="2879725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3216275" y="1096963"/>
            <a:ext cx="1081088" cy="10795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91146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332DF1B-C17A-4D0F-A0F4-C5E29F5AC449}" type="slidenum">
              <a:rPr lang="tr-TR" b="0" smtClean="0"/>
              <a:pPr eaLnBrk="1" hangingPunct="1"/>
              <a:t>45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192305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8" grpId="0" animBg="1"/>
      <p:bldP spid="1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52946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2416292"/>
              </p:ext>
            </p:extLst>
          </p:nvPr>
        </p:nvGraphicFramePr>
        <p:xfrm>
          <a:off x="611560" y="3573016"/>
          <a:ext cx="7221374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3" name="Denklem" r:id="rId4" imgW="2171700" imgH="393700" progId="Equation.3">
                  <p:embed/>
                </p:oleObj>
              </mc:Choice>
              <mc:Fallback>
                <p:oleObj name="Denklem" r:id="rId4" imgW="21717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573016"/>
                        <a:ext cx="7221374" cy="12961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313520" y="1772816"/>
            <a:ext cx="1081088" cy="10795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6021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00" y="116632"/>
            <a:ext cx="8001000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645298"/>
              </p:ext>
            </p:extLst>
          </p:nvPr>
        </p:nvGraphicFramePr>
        <p:xfrm>
          <a:off x="714525" y="3717032"/>
          <a:ext cx="7040749" cy="1377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7" name="Denklem" r:id="rId4" imgW="1981200" imgH="393700" progId="Equation.3">
                  <p:embed/>
                </p:oleObj>
              </mc:Choice>
              <mc:Fallback>
                <p:oleObj name="Denklem" r:id="rId4" imgW="19812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525" y="3717032"/>
                        <a:ext cx="7040749" cy="13779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411760" y="1988840"/>
            <a:ext cx="1081088" cy="10795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9381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08845" y="188640"/>
            <a:ext cx="8713787" cy="923330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ÖRNEK-1) :</a:t>
            </a:r>
            <a:r>
              <a:rPr lang="tr-TR" altLang="zh-CN" dirty="0"/>
              <a:t> </a:t>
            </a:r>
            <a:r>
              <a:rPr lang="tr-TR" altLang="zh-CN" dirty="0" smtClean="0"/>
              <a:t>Bir </a:t>
            </a:r>
            <a:r>
              <a:rPr lang="tr-TR" altLang="zh-CN" dirty="0"/>
              <a:t>kutu içinde 5 tane kırmızı ve 10 tane mavi top </a:t>
            </a:r>
            <a:r>
              <a:rPr lang="tr-TR" altLang="zh-CN" dirty="0" smtClean="0"/>
              <a:t>vardır. Kutudan </a:t>
            </a:r>
            <a:r>
              <a:rPr lang="tr-TR" altLang="zh-CN" dirty="0"/>
              <a:t>alınan top geri konmamak üzere iki top </a:t>
            </a:r>
            <a:r>
              <a:rPr lang="tr-TR" altLang="zh-CN" dirty="0" smtClean="0"/>
              <a:t>alınıyor. Buna göre, alınan </a:t>
            </a:r>
            <a:r>
              <a:rPr lang="tr-TR" altLang="zh-CN" dirty="0"/>
              <a:t>topların en az birinin mavi olma o</a:t>
            </a:r>
            <a:r>
              <a:rPr lang="tr-TR" altLang="zh-CN" dirty="0" smtClean="0"/>
              <a:t>lasılığı </a:t>
            </a:r>
            <a:r>
              <a:rPr lang="tr-TR" altLang="zh-CN" dirty="0"/>
              <a:t>kaçtır?</a:t>
            </a: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195" y="1135807"/>
            <a:ext cx="351311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3112"/>
            <a:ext cx="3096344" cy="1124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51411"/>
            <a:ext cx="2880340" cy="1201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030" y="2287935"/>
            <a:ext cx="3117692" cy="1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59630"/>
              </p:ext>
            </p:extLst>
          </p:nvPr>
        </p:nvGraphicFramePr>
        <p:xfrm>
          <a:off x="211272" y="3731358"/>
          <a:ext cx="7156450" cy="280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1" name="Denklem" r:id="rId7" imgW="3263760" imgH="1447560" progId="Equation.3">
                  <p:embed/>
                </p:oleObj>
              </mc:Choice>
              <mc:Fallback>
                <p:oleObj name="Denklem" r:id="rId7" imgW="3263760" imgH="1447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272" y="3731358"/>
                        <a:ext cx="7156450" cy="280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5808876" y="1185773"/>
            <a:ext cx="828877" cy="10795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610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08845" y="188640"/>
            <a:ext cx="8713787" cy="923330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ÖRNEK-2) :</a:t>
            </a:r>
            <a:r>
              <a:rPr lang="tr-TR" altLang="zh-CN" dirty="0" smtClean="0"/>
              <a:t>Bir </a:t>
            </a:r>
            <a:r>
              <a:rPr lang="tr-TR" altLang="zh-CN" dirty="0"/>
              <a:t>kutu içinde 5 tane kırmızı ve 10 tane mavi top </a:t>
            </a:r>
            <a:r>
              <a:rPr lang="tr-TR" altLang="zh-CN" dirty="0" smtClean="0"/>
              <a:t>vardır. Kutudan </a:t>
            </a:r>
            <a:r>
              <a:rPr lang="tr-TR" altLang="zh-CN" dirty="0"/>
              <a:t>alınan top geri konmamak üzere iki top </a:t>
            </a:r>
            <a:r>
              <a:rPr lang="tr-TR" altLang="zh-CN" dirty="0" smtClean="0"/>
              <a:t>alınıyor. Buna göre, alınan </a:t>
            </a:r>
            <a:r>
              <a:rPr lang="tr-TR" altLang="zh-CN" dirty="0"/>
              <a:t>topların en az birinin </a:t>
            </a:r>
            <a:r>
              <a:rPr lang="tr-TR" altLang="zh-CN" dirty="0" smtClean="0"/>
              <a:t>kırmızı </a:t>
            </a:r>
            <a:r>
              <a:rPr lang="tr-TR" altLang="zh-CN" dirty="0"/>
              <a:t>olma o</a:t>
            </a:r>
            <a:r>
              <a:rPr lang="tr-TR" altLang="zh-CN" dirty="0" smtClean="0"/>
              <a:t>lasılığı </a:t>
            </a:r>
            <a:r>
              <a:rPr lang="tr-TR" altLang="zh-CN" dirty="0"/>
              <a:t>kaçtır?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04847"/>
            <a:ext cx="2904114" cy="734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66" y="1304847"/>
            <a:ext cx="4007501" cy="1116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45" y="2473303"/>
            <a:ext cx="2778979" cy="1257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473303"/>
            <a:ext cx="3945006" cy="1257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317951"/>
              </p:ext>
            </p:extLst>
          </p:nvPr>
        </p:nvGraphicFramePr>
        <p:xfrm>
          <a:off x="827584" y="3731277"/>
          <a:ext cx="7156450" cy="280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5" name="Denklem" r:id="rId7" imgW="3263760" imgH="1447560" progId="Equation.3">
                  <p:embed/>
                </p:oleObj>
              </mc:Choice>
              <mc:Fallback>
                <p:oleObj name="Denklem" r:id="rId7" imgW="3263760" imgH="1447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731277"/>
                        <a:ext cx="7156450" cy="280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528113" y="1111970"/>
            <a:ext cx="672964" cy="10795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7168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34875"/>
            <a:ext cx="8928992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tr-TR" sz="2000" b="1" dirty="0" smtClean="0">
                <a:solidFill>
                  <a:srgbClr val="FF0000"/>
                </a:solidFill>
                <a:ea typeface="Times New Roman" panose="02020603050405020304" pitchFamily="18" charset="0"/>
                <a:cs typeface="HelveticaTU"/>
              </a:rPr>
              <a:t>5)  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Bir 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tak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m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n her bir ma</a:t>
            </a:r>
            <a:r>
              <a:rPr lang="tr-TR" sz="2000" b="1" dirty="0">
                <a:ea typeface="HelveticaTU"/>
                <a:cs typeface="HelveticaTU"/>
              </a:rPr>
              <a:t>çı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 kazanma olas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l</a:t>
            </a:r>
            <a:r>
              <a:rPr lang="tr-TR" sz="2000" b="1" dirty="0">
                <a:ea typeface="HelveticaTU"/>
                <a:cs typeface="HelveticaTU"/>
              </a:rPr>
              <a:t>ığı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 1/3, berabere kalma olas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l</a:t>
            </a:r>
            <a:r>
              <a:rPr lang="tr-TR" sz="2000" b="1" dirty="0">
                <a:ea typeface="HelveticaTU"/>
                <a:cs typeface="HelveticaTU"/>
              </a:rPr>
              <a:t>ığı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 1/2 ve 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kaybetme Olas</a:t>
            </a:r>
            <a:r>
              <a:rPr lang="tr-TR" sz="2000" b="1" dirty="0" smtClean="0">
                <a:ea typeface="HelveticaTU"/>
                <a:cs typeface="HelveticaTU"/>
              </a:rPr>
              <a:t>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l</a:t>
            </a:r>
            <a:r>
              <a:rPr lang="tr-TR" sz="2000" b="1" dirty="0" smtClean="0">
                <a:ea typeface="HelveticaTU"/>
                <a:cs typeface="HelveticaTU"/>
              </a:rPr>
              <a:t>ığı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 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1/6’dir. Bu tak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m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n oynad</a:t>
            </a:r>
            <a:r>
              <a:rPr lang="tr-TR" sz="2000" b="1" dirty="0">
                <a:ea typeface="HelveticaTU"/>
                <a:cs typeface="HelveticaTU"/>
              </a:rPr>
              <a:t>ığı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 3 ma</a:t>
            </a:r>
            <a:r>
              <a:rPr lang="tr-TR" sz="2000" b="1" dirty="0">
                <a:ea typeface="HelveticaTU"/>
                <a:cs typeface="HelveticaTU"/>
              </a:rPr>
              <a:t>çı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n ilkini kaybetme, ikincisinde berabere 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kalma, Üçüncüsünde 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ise kazanma olas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l</a:t>
            </a:r>
            <a:r>
              <a:rPr lang="tr-TR" sz="2000" b="1" dirty="0">
                <a:ea typeface="HelveticaTU"/>
                <a:cs typeface="HelveticaTU"/>
              </a:rPr>
              <a:t>ığı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 ka</a:t>
            </a:r>
            <a:r>
              <a:rPr lang="tr-TR" sz="2000" b="1" dirty="0">
                <a:ea typeface="HelveticaTU"/>
                <a:cs typeface="HelveticaTU"/>
              </a:rPr>
              <a:t>ç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t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r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?</a:t>
            </a:r>
          </a:p>
          <a:p>
            <a:pPr>
              <a:spcAft>
                <a:spcPts val="0"/>
              </a:spcAft>
            </a:pPr>
            <a:endParaRPr lang="tr-TR" sz="2000" b="1" dirty="0" smtClean="0">
              <a:ea typeface="Times New Roman" panose="02020603050405020304" pitchFamily="18" charset="0"/>
              <a:cs typeface="HelveticaTU"/>
            </a:endParaRPr>
          </a:p>
          <a:p>
            <a:pPr>
              <a:spcAft>
                <a:spcPts val="0"/>
              </a:spcAft>
            </a:pPr>
            <a:r>
              <a:rPr lang="tr-TR" sz="2000" b="1" dirty="0" smtClean="0">
                <a:effectLst/>
                <a:ea typeface="Times New Roman" panose="02020603050405020304" pitchFamily="18" charset="0"/>
              </a:rPr>
              <a:t>	a) 1/12		b) 1/9		c) 1/18		d) 1/6</a:t>
            </a:r>
            <a:endParaRPr lang="tr-TR" sz="2000" b="1" dirty="0">
              <a:effectLst/>
              <a:ea typeface="Times New Roman" panose="02020603050405020304" pitchFamily="18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481555"/>
              </p:ext>
            </p:extLst>
          </p:nvPr>
        </p:nvGraphicFramePr>
        <p:xfrm>
          <a:off x="2771800" y="1916832"/>
          <a:ext cx="2246379" cy="11522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24" name="Denklem" r:id="rId3" imgW="761760" imgH="393480" progId="Equation.3">
                  <p:embed/>
                </p:oleObj>
              </mc:Choice>
              <mc:Fallback>
                <p:oleObj name="Denklem" r:id="rId3" imgW="7617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1916832"/>
                        <a:ext cx="2246379" cy="11522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355976" y="1196752"/>
            <a:ext cx="1512291" cy="44818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107504" y="3324637"/>
            <a:ext cx="8928992" cy="150810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 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6)  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Bir torbada 4 siyah, 3 beyaz bilye bulunmaktad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r. Torbadan bir bilye </a:t>
            </a:r>
            <a:r>
              <a:rPr lang="tr-TR" sz="2000" b="1" dirty="0">
                <a:ea typeface="HelveticaTU"/>
                <a:cs typeface="HelveticaTU"/>
              </a:rPr>
              <a:t>ç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ekiliyor, rengine bak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larak tekrar torbaya konuluyor. Ard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ndan torbadan bir bilye daha </a:t>
            </a:r>
            <a:r>
              <a:rPr lang="tr-TR" sz="2000" b="1" dirty="0">
                <a:ea typeface="HelveticaTU"/>
                <a:cs typeface="HelveticaTU"/>
              </a:rPr>
              <a:t>ç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ekiliyor. </a:t>
            </a:r>
            <a:r>
              <a:rPr lang="tr-TR" sz="2000" b="1" dirty="0">
                <a:ea typeface="HelveticaTU"/>
                <a:cs typeface="HelveticaTU"/>
              </a:rPr>
              <a:t>İ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lk </a:t>
            </a:r>
            <a:r>
              <a:rPr lang="tr-TR" sz="2000" b="1" dirty="0">
                <a:ea typeface="HelveticaTU"/>
                <a:cs typeface="HelveticaTU"/>
              </a:rPr>
              <a:t>ç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ekilen bilyenin siyah, </a:t>
            </a:r>
            <a:r>
              <a:rPr lang="tr-TR" sz="2000" b="1" dirty="0" smtClean="0">
                <a:ea typeface="Times New Roman" panose="02020603050405020304" pitchFamily="18" charset="0"/>
                <a:cs typeface="HelveticaTU"/>
              </a:rPr>
              <a:t>ikincisinin Beyaz 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olma olas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l</a:t>
            </a:r>
            <a:r>
              <a:rPr lang="tr-TR" sz="2000" b="1" dirty="0">
                <a:ea typeface="HelveticaTU"/>
                <a:cs typeface="HelveticaTU"/>
              </a:rPr>
              <a:t>ığı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 ka</a:t>
            </a:r>
            <a:r>
              <a:rPr lang="tr-TR" sz="2000" b="1" dirty="0">
                <a:ea typeface="HelveticaTU"/>
                <a:cs typeface="HelveticaTU"/>
              </a:rPr>
              <a:t>ç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t</a:t>
            </a:r>
            <a:r>
              <a:rPr lang="tr-TR" sz="2000" b="1" dirty="0">
                <a:ea typeface="HelveticaTU"/>
                <a:cs typeface="HelveticaTU"/>
              </a:rPr>
              <a:t>ı</a:t>
            </a: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r?</a:t>
            </a:r>
            <a:endParaRPr lang="tr-TR" sz="3200" b="1" dirty="0"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tr-TR" sz="2000" b="1" dirty="0">
                <a:ea typeface="Times New Roman" panose="02020603050405020304" pitchFamily="18" charset="0"/>
                <a:cs typeface="HelveticaTU"/>
              </a:rPr>
              <a:t> </a:t>
            </a:r>
            <a:r>
              <a:rPr lang="tr-TR" sz="3200" b="1" dirty="0">
                <a:ea typeface="Times New Roman" panose="02020603050405020304" pitchFamily="18" charset="0"/>
              </a:rPr>
              <a:t>	</a:t>
            </a:r>
            <a:r>
              <a:rPr lang="tr-TR" sz="2000" b="1" dirty="0">
                <a:ea typeface="Times New Roman" panose="02020603050405020304" pitchFamily="18" charset="0"/>
              </a:rPr>
              <a:t>a) 2/7	</a:t>
            </a:r>
            <a:r>
              <a:rPr lang="tr-TR" sz="2000" b="1" dirty="0" smtClean="0">
                <a:ea typeface="Times New Roman" panose="02020603050405020304" pitchFamily="18" charset="0"/>
              </a:rPr>
              <a:t>	b</a:t>
            </a:r>
            <a:r>
              <a:rPr lang="tr-TR" sz="2000" b="1" dirty="0">
                <a:ea typeface="Times New Roman" panose="02020603050405020304" pitchFamily="18" charset="0"/>
              </a:rPr>
              <a:t>) 16/49	</a:t>
            </a:r>
            <a:r>
              <a:rPr lang="tr-TR" sz="2000" b="1" dirty="0" smtClean="0">
                <a:ea typeface="Times New Roman" panose="02020603050405020304" pitchFamily="18" charset="0"/>
              </a:rPr>
              <a:t>	c</a:t>
            </a:r>
            <a:r>
              <a:rPr lang="tr-TR" sz="2000" b="1" dirty="0">
                <a:ea typeface="Times New Roman" panose="02020603050405020304" pitchFamily="18" charset="0"/>
              </a:rPr>
              <a:t>) 12/49	</a:t>
            </a:r>
            <a:r>
              <a:rPr lang="tr-TR" sz="2000" b="1" dirty="0" smtClean="0">
                <a:ea typeface="Times New Roman" panose="02020603050405020304" pitchFamily="18" charset="0"/>
              </a:rPr>
              <a:t>	d</a:t>
            </a:r>
            <a:r>
              <a:rPr lang="tr-TR" sz="2000" b="1" dirty="0">
                <a:ea typeface="Times New Roman" panose="02020603050405020304" pitchFamily="18" charset="0"/>
              </a:rPr>
              <a:t>) 9/49</a:t>
            </a:r>
            <a:endParaRPr lang="tr-TR" sz="2000" b="1" dirty="0">
              <a:effectLst/>
              <a:ea typeface="Times New Roman" panose="02020603050405020304" pitchFamily="18" charset="0"/>
            </a:endParaRPr>
          </a:p>
        </p:txBody>
      </p:sp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536328"/>
              </p:ext>
            </p:extLst>
          </p:nvPr>
        </p:nvGraphicFramePr>
        <p:xfrm>
          <a:off x="1966913" y="5300663"/>
          <a:ext cx="160972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25" name="Denklem" r:id="rId5" imgW="634680" imgH="393480" progId="Equation.3">
                  <p:embed/>
                </p:oleObj>
              </mc:Choice>
              <mc:Fallback>
                <p:oleObj name="Denklem" r:id="rId5" imgW="6346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6913" y="5300663"/>
                        <a:ext cx="1609725" cy="990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378250" y="4374923"/>
            <a:ext cx="1512291" cy="44818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987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6677025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66442"/>
              </p:ext>
            </p:extLst>
          </p:nvPr>
        </p:nvGraphicFramePr>
        <p:xfrm>
          <a:off x="1097028" y="3140968"/>
          <a:ext cx="6291262" cy="316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9" name="Denklem" r:id="rId4" imgW="2869920" imgH="1447560" progId="Equation.3">
                  <p:embed/>
                </p:oleObj>
              </mc:Choice>
              <mc:Fallback>
                <p:oleObj name="Denklem" r:id="rId4" imgW="2869920" imgH="1447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7028" y="3140968"/>
                        <a:ext cx="6291262" cy="316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436096" y="2060848"/>
            <a:ext cx="936104" cy="10795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823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99592" y="260648"/>
            <a:ext cx="7344816" cy="1656184"/>
          </a:xfr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9600" b="1" dirty="0" smtClean="0">
                <a:solidFill>
                  <a:srgbClr val="FF0000"/>
                </a:solidFill>
              </a:rPr>
              <a:t>HAZIRLAYAN</a:t>
            </a:r>
            <a:endParaRPr lang="tr-TR" sz="96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79512" y="4653136"/>
            <a:ext cx="8784976" cy="1877437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 ÖĞRETMENİ</a:t>
            </a:r>
          </a:p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07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88640"/>
            <a:ext cx="8856984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tr-TR" b="1" dirty="0" smtClean="0">
                <a:solidFill>
                  <a:srgbClr val="FF0000"/>
                </a:solidFill>
                <a:latin typeface="Calibri" panose="020F0502020204030204" pitchFamily="34" charset="0"/>
                <a:ea typeface="HelveticaTU"/>
                <a:cs typeface="HelveticaTU"/>
              </a:rPr>
              <a:t>7)  </a:t>
            </a:r>
            <a:r>
              <a:rPr lang="tr-TR" b="1" dirty="0" smtClean="0">
                <a:latin typeface="Calibri" panose="020F0502020204030204" pitchFamily="34" charset="0"/>
                <a:ea typeface="HelveticaTU"/>
                <a:cs typeface="HelveticaTU"/>
              </a:rPr>
              <a:t>Bir </a:t>
            </a:r>
            <a:r>
              <a:rPr lang="tr-TR" b="1" dirty="0">
                <a:latin typeface="Calibri" panose="020F0502020204030204" pitchFamily="34" charset="0"/>
                <a:ea typeface="HelveticaTU"/>
                <a:cs typeface="HelveticaTU"/>
              </a:rPr>
              <a:t>torbada 5 yeşil, 3 mavi top bulunmaktadır. Torbadan çekilen bir top yine aynı torbaya atılıyor. Ardından torbadan bir top daha çekiliyor. Birinci çekilen topun mavi, ikincisinin ise yeşil olma olasılığın kaçtır</a:t>
            </a:r>
            <a:r>
              <a:rPr lang="tr-TR" b="1" dirty="0" smtClean="0">
                <a:latin typeface="Calibri" panose="020F0502020204030204" pitchFamily="34" charset="0"/>
                <a:ea typeface="HelveticaTU"/>
                <a:cs typeface="HelveticaTU"/>
              </a:rPr>
              <a:t>?</a:t>
            </a:r>
          </a:p>
          <a:p>
            <a:pPr>
              <a:spcAft>
                <a:spcPts val="0"/>
              </a:spcAft>
            </a:pP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  <a:r>
              <a:rPr lang="tr-TR" b="1" dirty="0" smtClean="0">
                <a:effectLst/>
                <a:ea typeface="Times New Roman" panose="02020603050405020304" pitchFamily="18" charset="0"/>
              </a:rPr>
              <a:t>a) 12/56		b) 15/64		c) 12/64		d) 15/49</a:t>
            </a:r>
            <a:endParaRPr lang="tr-TR" b="1" dirty="0">
              <a:effectLst/>
              <a:ea typeface="Times New Roman" panose="02020603050405020304" pitchFamily="18" charset="0"/>
            </a:endParaRP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143612"/>
              </p:ext>
            </p:extLst>
          </p:nvPr>
        </p:nvGraphicFramePr>
        <p:xfrm>
          <a:off x="3419873" y="1411155"/>
          <a:ext cx="157797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74" name="Denklem" r:id="rId3" imgW="622080" imgH="393480" progId="Equation.3">
                  <p:embed/>
                </p:oleObj>
              </mc:Choice>
              <mc:Fallback>
                <p:oleObj name="Denklem" r:id="rId3" imgW="6220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3" y="1411155"/>
                        <a:ext cx="1577975" cy="990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3419873" y="940789"/>
            <a:ext cx="1512168" cy="44818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291277"/>
              </p:ext>
            </p:extLst>
          </p:nvPr>
        </p:nvGraphicFramePr>
        <p:xfrm>
          <a:off x="3428149" y="3789040"/>
          <a:ext cx="157797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75" name="Denklem" r:id="rId5" imgW="622080" imgH="393480" progId="Equation.3">
                  <p:embed/>
                </p:oleObj>
              </mc:Choice>
              <mc:Fallback>
                <p:oleObj name="Denklem" r:id="rId5" imgW="6220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8149" y="3789040"/>
                        <a:ext cx="1577975" cy="990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graphicFrame>
        <p:nvGraphicFramePr>
          <p:cNvPr id="12" name="Nesne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2684810"/>
              </p:ext>
            </p:extLst>
          </p:nvPr>
        </p:nvGraphicFramePr>
        <p:xfrm>
          <a:off x="3998951" y="5792490"/>
          <a:ext cx="354012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76" name="Denklem" r:id="rId7" imgW="139680" imgH="393480" progId="Equation.3">
                  <p:embed/>
                </p:oleObj>
              </mc:Choice>
              <mc:Fallback>
                <p:oleObj name="Denklem" r:id="rId7" imgW="1396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8951" y="5792490"/>
                        <a:ext cx="354012" cy="990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6136000" y="5388418"/>
            <a:ext cx="1512168" cy="4040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50981" y="2473762"/>
            <a:ext cx="8892417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tr-TR" b="1" dirty="0" smtClean="0">
                <a:solidFill>
                  <a:srgbClr val="FF0000"/>
                </a:solidFill>
                <a:latin typeface="Calibri" panose="020F0502020204030204" pitchFamily="34" charset="0"/>
                <a:ea typeface="HelveticaTU"/>
                <a:cs typeface="HelveticaTU"/>
              </a:rPr>
              <a:t>8) </a:t>
            </a:r>
            <a:r>
              <a:rPr lang="tr-TR" b="1" dirty="0" smtClean="0">
                <a:latin typeface="Calibri" panose="020F0502020204030204" pitchFamily="34" charset="0"/>
                <a:ea typeface="HelveticaTU"/>
                <a:cs typeface="HelveticaTU"/>
              </a:rPr>
              <a:t>Okçuluk yarışmasında Seda’nın hedefi vurma, olasılığı 1/5,Ahmet’in hedefi vurma olasılığı 2/3’tür.Birer kez atış yaptıklarında Ahmet’in  hedefi vurup Sedat’ın vurmama olasılığı nedir?</a:t>
            </a:r>
          </a:p>
          <a:p>
            <a:pPr>
              <a:spcAft>
                <a:spcPts val="0"/>
              </a:spcAft>
            </a:pPr>
            <a:r>
              <a:rPr lang="tr-TR" b="1" dirty="0" smtClean="0">
                <a:solidFill>
                  <a:srgbClr val="FF0000"/>
                </a:solidFill>
                <a:latin typeface="Calibri" panose="020F0502020204030204" pitchFamily="34" charset="0"/>
                <a:ea typeface="HelveticaTU"/>
                <a:cs typeface="HelveticaTU"/>
              </a:rPr>
              <a:t> </a:t>
            </a: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  <a:p>
            <a:pPr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tr-TR" b="1" dirty="0" smtClean="0">
                <a:effectLst/>
                <a:ea typeface="Times New Roman" panose="02020603050405020304" pitchFamily="18" charset="0"/>
              </a:rPr>
              <a:t>a) 8/15		b) 4/15		c)  2/15		 1/15</a:t>
            </a:r>
            <a:endParaRPr lang="tr-TR" b="1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683568" y="3344187"/>
            <a:ext cx="1512168" cy="32990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107504" y="4869160"/>
            <a:ext cx="8892417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tr-TR" b="1" dirty="0" smtClean="0">
                <a:solidFill>
                  <a:srgbClr val="FF0000"/>
                </a:solidFill>
                <a:latin typeface="Calibri" panose="020F0502020204030204" pitchFamily="34" charset="0"/>
                <a:ea typeface="HelveticaTU"/>
                <a:cs typeface="HelveticaTU"/>
              </a:rPr>
              <a:t>9) </a:t>
            </a:r>
            <a:r>
              <a:rPr lang="tr-TR" b="1" dirty="0" smtClean="0">
                <a:latin typeface="Calibri" panose="020F0502020204030204" pitchFamily="34" charset="0"/>
                <a:ea typeface="HelveticaTU"/>
                <a:cs typeface="HelveticaTU"/>
              </a:rPr>
              <a:t>8 limonun 3’ü çürüktür. Bu limonlardan seçilen bir limonun sağlam olma olasılığı kaçtır?</a:t>
            </a:r>
            <a:r>
              <a:rPr lang="tr-TR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  <a:p>
            <a:pPr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tr-TR" b="1" dirty="0" smtClean="0">
                <a:effectLst/>
                <a:ea typeface="Times New Roman" panose="02020603050405020304" pitchFamily="18" charset="0"/>
              </a:rPr>
              <a:t>a) 3/8		b) 1/2		c)  3/5		d)  5/8</a:t>
            </a:r>
            <a:endParaRPr lang="tr-TR" b="1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32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179388" y="188913"/>
            <a:ext cx="8713787" cy="6445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ÖRNEK–2):</a:t>
            </a:r>
            <a:r>
              <a:rPr lang="tr-TR" altLang="zh-CN" dirty="0"/>
              <a:t> Peş peşe atılan iki paradan 1.sinde yazı ve 2.sinde tura gelmesi olasılığı kaçtır? </a:t>
            </a:r>
            <a:r>
              <a:rPr lang="tr-TR" altLang="zh-CN" dirty="0" smtClean="0">
                <a:solidFill>
                  <a:srgbClr val="FF0000"/>
                </a:solidFill>
              </a:rPr>
              <a:t>(Bağımsız olay)</a:t>
            </a:r>
            <a:endParaRPr lang="tr-TR" altLang="zh-CN" dirty="0">
              <a:solidFill>
                <a:srgbClr val="FF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526180"/>
              </p:ext>
            </p:extLst>
          </p:nvPr>
        </p:nvGraphicFramePr>
        <p:xfrm>
          <a:off x="2186076" y="980728"/>
          <a:ext cx="4771847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1" name="Denklem" r:id="rId3" imgW="2349500" imgH="393700" progId="Equation.3">
                  <p:embed/>
                </p:oleObj>
              </mc:Choice>
              <mc:Fallback>
                <p:oleObj name="Denklem" r:id="rId3" imgW="2349500" imgH="3937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6076" y="980728"/>
                        <a:ext cx="4771847" cy="792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324514"/>
              </p:ext>
            </p:extLst>
          </p:nvPr>
        </p:nvGraphicFramePr>
        <p:xfrm>
          <a:off x="3232339" y="1988840"/>
          <a:ext cx="2747189" cy="122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2" name="Denklem" r:id="rId5" imgW="1371600" imgH="609600" progId="Equation.3">
                  <p:embed/>
                </p:oleObj>
              </mc:Choice>
              <mc:Fallback>
                <p:oleObj name="Denklem" r:id="rId5" imgW="1371600" imgH="609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2339" y="1988840"/>
                        <a:ext cx="2747189" cy="12241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572000" y="980728"/>
            <a:ext cx="1224136" cy="86409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79388" y="3464828"/>
            <a:ext cx="8747721" cy="646331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ÖRNEK–3):</a:t>
            </a:r>
            <a:r>
              <a:rPr lang="tr-TR" altLang="zh-CN" dirty="0"/>
              <a:t>  İki zar birlikte </a:t>
            </a:r>
            <a:r>
              <a:rPr lang="tr-TR" altLang="zh-CN" dirty="0" smtClean="0"/>
              <a:t>atılıyor. Her </a:t>
            </a:r>
            <a:r>
              <a:rPr lang="tr-TR" altLang="zh-CN" dirty="0"/>
              <a:t>iki zarın üst yüzüne 5 gelme olasılığı kaçtır? </a:t>
            </a:r>
            <a:r>
              <a:rPr lang="tr-TR" altLang="zh-CN" dirty="0">
                <a:solidFill>
                  <a:srgbClr val="FF0000"/>
                </a:solidFill>
              </a:rPr>
              <a:t>(Bağımsız olay</a:t>
            </a:r>
            <a:r>
              <a:rPr lang="tr-TR" altLang="zh-CN" dirty="0" smtClean="0">
                <a:solidFill>
                  <a:srgbClr val="FF0000"/>
                </a:solidFill>
              </a:rPr>
              <a:t>)</a:t>
            </a:r>
            <a:endParaRPr lang="tr-TR" altLang="zh-CN" dirty="0">
              <a:solidFill>
                <a:srgbClr val="FF0000"/>
              </a:solidFill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503810"/>
            <a:ext cx="1917214" cy="108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3" name="Nesne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8587055"/>
              </p:ext>
            </p:extLst>
          </p:nvPr>
        </p:nvGraphicFramePr>
        <p:xfrm>
          <a:off x="2267744" y="4308547"/>
          <a:ext cx="4823856" cy="737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3" name="Denklem" r:id="rId8" imgW="2552700" imgH="393700" progId="Equation.3">
                  <p:embed/>
                </p:oleObj>
              </mc:Choice>
              <mc:Fallback>
                <p:oleObj name="Denklem" r:id="rId8" imgW="2552700" imgH="3937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4308547"/>
                        <a:ext cx="4823856" cy="73797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5" name="Nesne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8159326"/>
              </p:ext>
            </p:extLst>
          </p:nvPr>
        </p:nvGraphicFramePr>
        <p:xfrm>
          <a:off x="3491880" y="5157192"/>
          <a:ext cx="3038570" cy="1368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4" name="Denklem" r:id="rId10" imgW="1358900" imgH="609600" progId="Equation.3">
                  <p:embed/>
                </p:oleObj>
              </mc:Choice>
              <mc:Fallback>
                <p:oleObj name="Denklem" r:id="rId10" imgW="1358900" imgH="609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5157192"/>
                        <a:ext cx="3038570" cy="13681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3302435" y="4266924"/>
            <a:ext cx="1296144" cy="863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06744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179388" y="188913"/>
            <a:ext cx="8713787" cy="1193800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>
                <a:solidFill>
                  <a:srgbClr val="FF0000"/>
                </a:solidFill>
              </a:rPr>
              <a:t>ÖRNEK–4):</a:t>
            </a:r>
            <a:r>
              <a:rPr lang="tr-TR" altLang="zh-CN"/>
              <a:t> Bir torbada 4 beyaz, 2 kırmızı bilye vardır. Yusuf Torbadan bir bilye çekerken, Ahmet bir zar atıyor. Bilyenin beyaz ve zarın 3 ten küçük bir sayı gelmesi olasılığı nasıl bir olaydır?</a:t>
            </a:r>
          </a:p>
          <a:p>
            <a:pPr eaLnBrk="1" hangingPunct="1"/>
            <a:r>
              <a:rPr lang="tr-TR" altLang="zh-CN"/>
              <a:t>	a)Ayrık olay     b)Ayrık olmayan olay  c)Bağımsız olay  d)Bağımlı olay</a:t>
            </a:r>
          </a:p>
        </p:txBody>
      </p:sp>
      <p:sp>
        <p:nvSpPr>
          <p:cNvPr id="21" name="Text Box 22"/>
          <p:cNvSpPr txBox="1">
            <a:spLocks noChangeArrowheads="1"/>
          </p:cNvSpPr>
          <p:nvPr/>
        </p:nvSpPr>
        <p:spPr bwMode="auto">
          <a:xfrm>
            <a:off x="399213" y="2223784"/>
            <a:ext cx="170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dirty="0"/>
              <a:t>Bağımsız olay</a:t>
            </a:r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7199800"/>
              </p:ext>
            </p:extLst>
          </p:nvPr>
        </p:nvGraphicFramePr>
        <p:xfrm>
          <a:off x="3651096" y="1991158"/>
          <a:ext cx="178435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2" name="Denklem" r:id="rId3" imgW="914400" imgH="393700" progId="Equation.3">
                  <p:embed/>
                </p:oleObj>
              </mc:Choice>
              <mc:Fallback>
                <p:oleObj name="Denklem" r:id="rId3" imgW="914400" imgH="39370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1096" y="1991158"/>
                        <a:ext cx="1784350" cy="766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5144815" y="877888"/>
            <a:ext cx="1871662" cy="5048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186378" y="3284984"/>
            <a:ext cx="8713787" cy="1477328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ÖRNEK–5):</a:t>
            </a:r>
            <a:r>
              <a:rPr lang="tr-TR" altLang="zh-CN" dirty="0"/>
              <a:t> Bir kutudaki 20 kalemden 8’i sağlam geri kalanı da kırıktır. Kutuya geri atılması şartıyla arka arkaya çekilen iki kalemin ikisinin de sağlam olma olasılığı kaçtır? </a:t>
            </a:r>
            <a:endParaRPr lang="tr-TR" altLang="zh-CN" dirty="0" smtClean="0"/>
          </a:p>
          <a:p>
            <a:pPr eaLnBrk="1" hangingPunct="1"/>
            <a:r>
              <a:rPr lang="tr-TR" altLang="zh-CN" dirty="0" smtClean="0"/>
              <a:t>  </a:t>
            </a:r>
            <a:r>
              <a:rPr lang="tr-TR" altLang="zh-CN" dirty="0"/>
              <a:t>	</a:t>
            </a:r>
          </a:p>
          <a:p>
            <a:pPr eaLnBrk="1" hangingPunct="1"/>
            <a:r>
              <a:rPr lang="tr-TR" altLang="zh-CN" dirty="0"/>
              <a:t>	</a:t>
            </a:r>
            <a:r>
              <a:rPr lang="tr-TR" altLang="zh-CN" dirty="0" smtClean="0"/>
              <a:t>a) 0,16    	b) 0,12     	c) 0,18    	d) 0,24</a:t>
            </a:r>
            <a:endParaRPr lang="tr-TR" altLang="zh-CN" dirty="0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7787255"/>
              </p:ext>
            </p:extLst>
          </p:nvPr>
        </p:nvGraphicFramePr>
        <p:xfrm>
          <a:off x="1572284" y="5229200"/>
          <a:ext cx="6266813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3" name="Denklem" r:id="rId5" imgW="2869920" imgH="393480" progId="Equation.3">
                  <p:embed/>
                </p:oleObj>
              </mc:Choice>
              <mc:Fallback>
                <p:oleObj name="Denklem" r:id="rId5" imgW="2869920" imgH="393480" progId="Equation.3">
                  <p:embed/>
                  <p:pic>
                    <p:nvPicPr>
                      <p:cNvPr id="0" name="Nesn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2284" y="5229200"/>
                        <a:ext cx="6266813" cy="8640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8"/>
          <p:cNvSpPr>
            <a:spLocks noChangeArrowheads="1"/>
          </p:cNvSpPr>
          <p:nvPr/>
        </p:nvSpPr>
        <p:spPr bwMode="auto">
          <a:xfrm>
            <a:off x="683568" y="4257487"/>
            <a:ext cx="1728192" cy="5048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16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107504" y="188640"/>
            <a:ext cx="8856984" cy="1477328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ÖRNEK–6):</a:t>
            </a:r>
            <a:r>
              <a:rPr lang="tr-TR" altLang="zh-CN" dirty="0"/>
              <a:t> Bir kutudaki 20 kalemden 8’i sağlam geri kalanı da kırıktır. Kutuya geri atılması şartıyla arka arkaya çekilen iki kalemin 1.sinde sağlam,2.sinde kırık olma olasılığı kaçtır? </a:t>
            </a:r>
            <a:r>
              <a:rPr lang="tr-TR" altLang="zh-CN" dirty="0" smtClean="0">
                <a:solidFill>
                  <a:srgbClr val="FF0000"/>
                </a:solidFill>
              </a:rPr>
              <a:t>Bağımsız olay</a:t>
            </a:r>
          </a:p>
          <a:p>
            <a:pPr eaLnBrk="1" hangingPunct="1"/>
            <a:r>
              <a:rPr lang="tr-TR" altLang="zh-CN" dirty="0"/>
              <a:t>	</a:t>
            </a:r>
          </a:p>
          <a:p>
            <a:pPr eaLnBrk="1" hangingPunct="1"/>
            <a:r>
              <a:rPr lang="tr-TR" altLang="zh-CN" dirty="0"/>
              <a:t>		</a:t>
            </a:r>
            <a:r>
              <a:rPr lang="tr-TR" altLang="zh-CN" dirty="0" smtClean="0"/>
              <a:t>a)0,16     	b)0,12     	c)0,18    		d)0,24</a:t>
            </a:r>
            <a:endParaRPr lang="tr-TR" altLang="zh-CN" dirty="0"/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auto">
          <a:xfrm>
            <a:off x="7020272" y="1161143"/>
            <a:ext cx="1728192" cy="5048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974977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5" name="Nesne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090051"/>
              </p:ext>
            </p:extLst>
          </p:nvPr>
        </p:nvGraphicFramePr>
        <p:xfrm>
          <a:off x="1333330" y="1988840"/>
          <a:ext cx="6211888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8" name="Denklem" r:id="rId3" imgW="2844720" imgH="393480" progId="Equation.3">
                  <p:embed/>
                </p:oleObj>
              </mc:Choice>
              <mc:Fallback>
                <p:oleObj name="Denklem" r:id="rId3" imgW="2844720" imgH="39348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3330" y="1988840"/>
                        <a:ext cx="6211888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07504" y="3212976"/>
            <a:ext cx="8857109" cy="1200329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ÖRNEK–7):</a:t>
            </a:r>
            <a:r>
              <a:rPr lang="tr-TR" altLang="zh-CN" dirty="0" smtClean="0"/>
              <a:t> </a:t>
            </a:r>
            <a:r>
              <a:rPr lang="tr-TR" altLang="zh-CN" dirty="0"/>
              <a:t>Bir elma ağacındaki 200 elmadan,10’u </a:t>
            </a:r>
            <a:r>
              <a:rPr lang="tr-TR" altLang="zh-CN" dirty="0" smtClean="0"/>
              <a:t>çürük; bir </a:t>
            </a:r>
            <a:r>
              <a:rPr lang="tr-TR" altLang="zh-CN" dirty="0"/>
              <a:t>portakal ağacındaki 100 portakaldan 20’si </a:t>
            </a:r>
            <a:r>
              <a:rPr lang="tr-TR" altLang="zh-CN" dirty="0" smtClean="0"/>
              <a:t>çürüktür. Elma </a:t>
            </a:r>
            <a:r>
              <a:rPr lang="tr-TR" altLang="zh-CN" dirty="0"/>
              <a:t>ağacından rastgele bir </a:t>
            </a:r>
            <a:r>
              <a:rPr lang="tr-TR" altLang="zh-CN" dirty="0" smtClean="0"/>
              <a:t>elma, portakal </a:t>
            </a:r>
            <a:r>
              <a:rPr lang="tr-TR" altLang="zh-CN" dirty="0"/>
              <a:t>ağacından rastgele bir portakal </a:t>
            </a:r>
            <a:r>
              <a:rPr lang="tr-TR" altLang="zh-CN" dirty="0" smtClean="0"/>
              <a:t>alınıyor. Alınan </a:t>
            </a:r>
            <a:r>
              <a:rPr lang="tr-TR" altLang="zh-CN" dirty="0"/>
              <a:t>portakalın sağlam ve alınan elmanın çürük çıkma olasılığı kaçtır? </a:t>
            </a:r>
            <a:r>
              <a:rPr lang="tr-TR" altLang="zh-CN" dirty="0">
                <a:solidFill>
                  <a:srgbClr val="FF0000"/>
                </a:solidFill>
              </a:rPr>
              <a:t>(Bağımsız olay</a:t>
            </a:r>
            <a:r>
              <a:rPr lang="tr-TR" altLang="zh-CN" dirty="0" smtClean="0">
                <a:solidFill>
                  <a:srgbClr val="FF0000"/>
                </a:solidFill>
              </a:rPr>
              <a:t>)</a:t>
            </a:r>
            <a:endParaRPr lang="tr-TR" altLang="zh-CN" dirty="0">
              <a:solidFill>
                <a:srgbClr val="FF0000"/>
              </a:solidFill>
            </a:endParaRPr>
          </a:p>
        </p:txBody>
      </p:sp>
      <p:sp>
        <p:nvSpPr>
          <p:cNvPr id="17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8" name="Nesne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788639"/>
              </p:ext>
            </p:extLst>
          </p:nvPr>
        </p:nvGraphicFramePr>
        <p:xfrm>
          <a:off x="1876969" y="4581128"/>
          <a:ext cx="5390062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9" name="Denklem" r:id="rId5" imgW="2654300" imgH="393700" progId="Equation.3">
                  <p:embed/>
                </p:oleObj>
              </mc:Choice>
              <mc:Fallback>
                <p:oleObj name="Denklem" r:id="rId5" imgW="2654300" imgH="39370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6969" y="4581128"/>
                        <a:ext cx="5390062" cy="792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Nesne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585746"/>
              </p:ext>
            </p:extLst>
          </p:nvPr>
        </p:nvGraphicFramePr>
        <p:xfrm>
          <a:off x="1560305" y="5445224"/>
          <a:ext cx="6072187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0" name="Denklem" r:id="rId7" imgW="2781000" imgH="393480" progId="Equation.3">
                  <p:embed/>
                </p:oleObj>
              </mc:Choice>
              <mc:Fallback>
                <p:oleObj name="Denklem" r:id="rId7" imgW="2781000" imgH="393480" progId="Equation.3">
                  <p:embed/>
                  <p:pic>
                    <p:nvPicPr>
                      <p:cNvPr id="0" name="Nesn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0305" y="5445224"/>
                        <a:ext cx="6072187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3203848" y="4509120"/>
            <a:ext cx="1080120" cy="9366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939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6" grpId="0" animBg="1"/>
      <p:bldP spid="20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1602</Words>
  <Application>Microsoft Office PowerPoint</Application>
  <PresentationFormat>Ekran Gösterisi (4:3)</PresentationFormat>
  <Paragraphs>198</Paragraphs>
  <Slides>51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51</vt:i4>
      </vt:variant>
    </vt:vector>
  </HeadingPairs>
  <TitlesOfParts>
    <vt:vector size="53" baseType="lpstr">
      <vt:lpstr>Ofis Teması</vt:lpstr>
      <vt:lpstr>Denklem</vt:lpstr>
      <vt:lpstr>BAĞIMSIZ OLASILIK  VE  BAĞIMLI OLSAILIK</vt:lpstr>
      <vt:lpstr>BAĞIMSIZ BİR OLAYIN OLASILIĞI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BAĞIMLI BİR OLAYIN OLASILIĞI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HAZIRLAYAN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BAĞIMLI BİR OLAYIN OLASILIĞI</dc:title>
  <dc:creator>heronmatematik@hotmail.com</dc:creator>
  <cp:lastModifiedBy>heronmatematik@hotmail.com</cp:lastModifiedBy>
  <cp:revision>49</cp:revision>
  <dcterms:created xsi:type="dcterms:W3CDTF">2013-05-01T07:46:53Z</dcterms:created>
  <dcterms:modified xsi:type="dcterms:W3CDTF">2013-11-12T18:13:08Z</dcterms:modified>
</cp:coreProperties>
</file>